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0"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1"/>
  </p:normalViewPr>
  <p:slideViewPr>
    <p:cSldViewPr snapToGrid="0">
      <p:cViewPr varScale="1">
        <p:scale>
          <a:sx n="89" d="100"/>
          <a:sy n="89" d="100"/>
        </p:scale>
        <p:origin x="544"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070D64-C24A-FEDD-2E62-8D17E0CA713F}"/>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8F71624-3D15-C99B-EAA3-FC21CD872C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17E6D05-70E8-604A-FEA5-D4AE039F37C6}"/>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5" name="Fußzeilenplatzhalter 4">
            <a:extLst>
              <a:ext uri="{FF2B5EF4-FFF2-40B4-BE49-F238E27FC236}">
                <a16:creationId xmlns:a16="http://schemas.microsoft.com/office/drawing/2014/main" id="{3805317D-DBD7-85A2-3F60-85DC9778299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B3D7935-DD8E-9302-2B5E-114BCB65ADA7}"/>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978764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15E79E-96F8-8DEB-A015-8C27E583F858}"/>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DFE29469-9B55-2496-AF58-2E2A1B63C7C0}"/>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468CAEF-68B5-C07D-9D93-1D385FB49209}"/>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5" name="Fußzeilenplatzhalter 4">
            <a:extLst>
              <a:ext uri="{FF2B5EF4-FFF2-40B4-BE49-F238E27FC236}">
                <a16:creationId xmlns:a16="http://schemas.microsoft.com/office/drawing/2014/main" id="{08163040-0659-CBFC-D604-28FAFD8C626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B1FFECF-5974-7FD4-2255-5832B4D04BD4}"/>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2746068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40CD18DD-CF70-AB74-7B4D-B25D2A98FC6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B13EC7E2-A812-B3BB-F7CC-32F70D912E2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2FE7530-0DAC-DA41-6927-3FCA5426B635}"/>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5" name="Fußzeilenplatzhalter 4">
            <a:extLst>
              <a:ext uri="{FF2B5EF4-FFF2-40B4-BE49-F238E27FC236}">
                <a16:creationId xmlns:a16="http://schemas.microsoft.com/office/drawing/2014/main" id="{4F2B73FA-19F5-D2DF-8330-7933956C9D6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D037128-4246-AAE4-DFE6-F0C888A88DBE}"/>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4036261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3055BC-E651-04C3-A9C0-657537E8D46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E054467-2E0A-C636-8A60-A593B1CC5A2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FD9094F-A70E-08F7-0E37-AB5ACD0CAA51}"/>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5" name="Fußzeilenplatzhalter 4">
            <a:extLst>
              <a:ext uri="{FF2B5EF4-FFF2-40B4-BE49-F238E27FC236}">
                <a16:creationId xmlns:a16="http://schemas.microsoft.com/office/drawing/2014/main" id="{50846FFE-A930-3D85-20A5-27CB7519CD8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E52A6F3-873A-C3C2-3782-087A7FE441E9}"/>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210414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C6F327-BB40-C9CA-751C-5E279D8A67F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69AA281A-D729-C228-B00C-E362915BF8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0970AF8-EE78-8567-FC6D-00490F85BAC7}"/>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5" name="Fußzeilenplatzhalter 4">
            <a:extLst>
              <a:ext uri="{FF2B5EF4-FFF2-40B4-BE49-F238E27FC236}">
                <a16:creationId xmlns:a16="http://schemas.microsoft.com/office/drawing/2014/main" id="{2297A208-F536-750F-CFD7-F3FBDEE4C6B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5FC1DF5-91C3-5E04-C3AD-8C5CC3DED97C}"/>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3611531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65881E-BE3C-1EC4-DC5A-A3E881CFC2D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56B53C6-E704-EE59-46F7-2D2AAE1B3B1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57A9BBCE-CB5E-D632-7D27-419E36C6DC5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C9CEA24-059D-1A21-D730-57139E992374}"/>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6" name="Fußzeilenplatzhalter 5">
            <a:extLst>
              <a:ext uri="{FF2B5EF4-FFF2-40B4-BE49-F238E27FC236}">
                <a16:creationId xmlns:a16="http://schemas.microsoft.com/office/drawing/2014/main" id="{6EFA7349-7BA4-C030-2259-D79AECA6899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4CDEBB0-6B6C-0CFF-C026-7B860B545626}"/>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2151654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42952E-AF36-973A-6F8F-1B54CFCF4A4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2EA0430-4D0F-6B47-D0C2-F2D628E5CD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58FDD85-0DE8-5F43-DAC8-B4EB8EEDF47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9901D43-62A5-A8CD-120F-4685824F27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4CA08848-5D18-B503-A446-F551BBCE73C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2A3F7364-8A6A-D9D1-8F4D-13CC4152BBB9}"/>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8" name="Fußzeilenplatzhalter 7">
            <a:extLst>
              <a:ext uri="{FF2B5EF4-FFF2-40B4-BE49-F238E27FC236}">
                <a16:creationId xmlns:a16="http://schemas.microsoft.com/office/drawing/2014/main" id="{60833C68-3AFC-741E-910A-8BCAD5AFD0C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A6FF4F89-320F-3EAC-B6DC-768EF8AA5F86}"/>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2287527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4020D7-DA93-73E5-86B3-66346A8381D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E826C40-F102-1FD8-9158-436A34FA43E4}"/>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4" name="Fußzeilenplatzhalter 3">
            <a:extLst>
              <a:ext uri="{FF2B5EF4-FFF2-40B4-BE49-F238E27FC236}">
                <a16:creationId xmlns:a16="http://schemas.microsoft.com/office/drawing/2014/main" id="{A005893D-614F-41F1-58D5-8D306A1E6A1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DB4B776-CD0C-CDF8-265D-65A44A94F5D9}"/>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1340324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6959775-722B-E3B9-5F66-1D36A8854B8F}"/>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3" name="Fußzeilenplatzhalter 2">
            <a:extLst>
              <a:ext uri="{FF2B5EF4-FFF2-40B4-BE49-F238E27FC236}">
                <a16:creationId xmlns:a16="http://schemas.microsoft.com/office/drawing/2014/main" id="{39085E18-90BC-250E-D1D8-6E16EB25075F}"/>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D2E06F3F-EF61-1581-EE3A-6320908CD617}"/>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2331815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AD36A1-BF48-8E80-45C1-2573420518E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00D232FB-E793-E323-5C18-F82E88A7FA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E27BD01F-6292-F224-4E3A-318E326A72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7B1555E-86A5-81B3-B804-283137094335}"/>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6" name="Fußzeilenplatzhalter 5">
            <a:extLst>
              <a:ext uri="{FF2B5EF4-FFF2-40B4-BE49-F238E27FC236}">
                <a16:creationId xmlns:a16="http://schemas.microsoft.com/office/drawing/2014/main" id="{519B97ED-FC5B-51E1-C209-EF38A7F30F6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A6E4B9B-86CF-E4D1-C15E-2957B1B70600}"/>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108377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96083D-032E-382B-2E67-7360831F56F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3FD96200-BC1E-0A7E-2B46-B1C137A777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9C8D11E-16C5-E841-893F-7D52CC0CCF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36B2DCB-7225-DE8C-4D3A-469311673188}"/>
              </a:ext>
            </a:extLst>
          </p:cNvPr>
          <p:cNvSpPr>
            <a:spLocks noGrp="1"/>
          </p:cNvSpPr>
          <p:nvPr>
            <p:ph type="dt" sz="half" idx="10"/>
          </p:nvPr>
        </p:nvSpPr>
        <p:spPr/>
        <p:txBody>
          <a:bodyPr/>
          <a:lstStyle/>
          <a:p>
            <a:fld id="{C247F8E8-AAD5-0240-8B1F-FCBD92F67284}" type="datetimeFigureOut">
              <a:rPr lang="de-DE" smtClean="0"/>
              <a:t>20.06.26</a:t>
            </a:fld>
            <a:endParaRPr lang="de-DE"/>
          </a:p>
        </p:txBody>
      </p:sp>
      <p:sp>
        <p:nvSpPr>
          <p:cNvPr id="6" name="Fußzeilenplatzhalter 5">
            <a:extLst>
              <a:ext uri="{FF2B5EF4-FFF2-40B4-BE49-F238E27FC236}">
                <a16:creationId xmlns:a16="http://schemas.microsoft.com/office/drawing/2014/main" id="{397B7C1A-2108-B375-8BCB-C348E92BB8B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49C6D31-E0DA-48D7-FEDF-C1AD89D93595}"/>
              </a:ext>
            </a:extLst>
          </p:cNvPr>
          <p:cNvSpPr>
            <a:spLocks noGrp="1"/>
          </p:cNvSpPr>
          <p:nvPr>
            <p:ph type="sldNum" sz="quarter" idx="12"/>
          </p:nvPr>
        </p:nvSpPr>
        <p:spPr/>
        <p:txBody>
          <a:bodyPr/>
          <a:lstStyle/>
          <a:p>
            <a:fld id="{56533D26-A108-EC49-A884-26139208F289}" type="slidenum">
              <a:rPr lang="de-DE" smtClean="0"/>
              <a:t>‹Nr.›</a:t>
            </a:fld>
            <a:endParaRPr lang="de-DE"/>
          </a:p>
        </p:txBody>
      </p:sp>
    </p:spTree>
    <p:extLst>
      <p:ext uri="{BB962C8B-B14F-4D97-AF65-F5344CB8AC3E}">
        <p14:creationId xmlns:p14="http://schemas.microsoft.com/office/powerpoint/2010/main" val="3388717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3DD001B-BF34-F84E-D9C3-CCE4454854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3C511EC8-F560-3D85-0D9A-FBF32FF071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5956E3A-AB97-E44B-2CA7-935E0743DE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247F8E8-AAD5-0240-8B1F-FCBD92F67284}" type="datetimeFigureOut">
              <a:rPr lang="de-DE" smtClean="0"/>
              <a:t>20.06.26</a:t>
            </a:fld>
            <a:endParaRPr lang="de-DE"/>
          </a:p>
        </p:txBody>
      </p:sp>
      <p:sp>
        <p:nvSpPr>
          <p:cNvPr id="5" name="Fußzeilenplatzhalter 4">
            <a:extLst>
              <a:ext uri="{FF2B5EF4-FFF2-40B4-BE49-F238E27FC236}">
                <a16:creationId xmlns:a16="http://schemas.microsoft.com/office/drawing/2014/main" id="{17813EA0-BA1B-206D-05E0-94E227267D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E307A712-C47C-33C5-7845-BA1BA503D4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533D26-A108-EC49-A884-26139208F289}" type="slidenum">
              <a:rPr lang="de-DE" smtClean="0"/>
              <a:t>‹Nr.›</a:t>
            </a:fld>
            <a:endParaRPr lang="de-DE"/>
          </a:p>
        </p:txBody>
      </p:sp>
    </p:spTree>
    <p:extLst>
      <p:ext uri="{BB962C8B-B14F-4D97-AF65-F5344CB8AC3E}">
        <p14:creationId xmlns:p14="http://schemas.microsoft.com/office/powerpoint/2010/main" val="1547809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CFCF8F-79B4-8217-626E-647C2F9A6993}"/>
              </a:ext>
            </a:extLst>
          </p:cNvPr>
          <p:cNvSpPr>
            <a:spLocks noGrp="1"/>
          </p:cNvSpPr>
          <p:nvPr>
            <p:ph type="ctrTitle"/>
          </p:nvPr>
        </p:nvSpPr>
        <p:spPr>
          <a:xfrm>
            <a:off x="1524000" y="2177372"/>
            <a:ext cx="9144000" cy="3219052"/>
          </a:xfrm>
        </p:spPr>
        <p:txBody>
          <a:bodyPr>
            <a:normAutofit fontScale="90000"/>
          </a:bodyPr>
          <a:lstStyle/>
          <a:p>
            <a:br>
              <a:rPr lang="de-DE" dirty="0"/>
            </a:br>
            <a:br>
              <a:rPr lang="de-DE" dirty="0"/>
            </a:br>
            <a:br>
              <a:rPr lang="de-DE" dirty="0"/>
            </a:br>
            <a:br>
              <a:rPr lang="de-DE" dirty="0"/>
            </a:br>
            <a:br>
              <a:rPr lang="de-DE" dirty="0"/>
            </a:br>
            <a:br>
              <a:rPr lang="de-DE" dirty="0"/>
            </a:br>
            <a:br>
              <a:rPr lang="de-DE" sz="4900" dirty="0"/>
            </a:br>
            <a:br>
              <a:rPr lang="de-DE" sz="4900" dirty="0"/>
            </a:br>
            <a:r>
              <a:rPr lang="de-DE" sz="4900" b="1" dirty="0">
                <a:solidFill>
                  <a:srgbClr val="C00000"/>
                </a:solidFill>
              </a:rPr>
              <a:t>Ist eine  Standortgarantie wirklich eine Standortgarantie? </a:t>
            </a:r>
            <a:br>
              <a:rPr lang="de-DE" sz="4900" dirty="0"/>
            </a:br>
            <a:br>
              <a:rPr lang="de-DE" sz="4900" dirty="0"/>
            </a:br>
            <a:r>
              <a:rPr lang="de-DE" sz="4900" b="1" dirty="0"/>
              <a:t>Rechtsgutachten von</a:t>
            </a:r>
            <a:br>
              <a:rPr lang="de-DE" sz="4900" b="1" dirty="0"/>
            </a:br>
            <a:r>
              <a:rPr lang="de-DE" sz="4900" b="1" dirty="0"/>
              <a:t>Dr. Lorenz E. Riegler</a:t>
            </a:r>
            <a:endParaRPr lang="de-AT" sz="4900" b="1" dirty="0"/>
          </a:p>
        </p:txBody>
      </p:sp>
      <p:sp>
        <p:nvSpPr>
          <p:cNvPr id="3" name="Untertitel 2">
            <a:extLst>
              <a:ext uri="{FF2B5EF4-FFF2-40B4-BE49-F238E27FC236}">
                <a16:creationId xmlns:a16="http://schemas.microsoft.com/office/drawing/2014/main" id="{619E759A-28B3-3039-92E1-F3BF767E7A75}"/>
              </a:ext>
            </a:extLst>
          </p:cNvPr>
          <p:cNvSpPr>
            <a:spLocks noGrp="1"/>
          </p:cNvSpPr>
          <p:nvPr>
            <p:ph type="subTitle" idx="1"/>
          </p:nvPr>
        </p:nvSpPr>
        <p:spPr>
          <a:xfrm>
            <a:off x="1524000" y="5396424"/>
            <a:ext cx="9144000" cy="501445"/>
          </a:xfrm>
        </p:spPr>
        <p:txBody>
          <a:bodyPr>
            <a:normAutofit/>
          </a:bodyPr>
          <a:lstStyle/>
          <a:p>
            <a:r>
              <a:rPr lang="de-DE" dirty="0"/>
              <a:t>19.6.26 Gmünd</a:t>
            </a:r>
            <a:endParaRPr lang="de-AT" dirty="0"/>
          </a:p>
        </p:txBody>
      </p:sp>
      <p:sp>
        <p:nvSpPr>
          <p:cNvPr id="4" name="Textfeld 3">
            <a:extLst>
              <a:ext uri="{FF2B5EF4-FFF2-40B4-BE49-F238E27FC236}">
                <a16:creationId xmlns:a16="http://schemas.microsoft.com/office/drawing/2014/main" id="{AC262F49-F7C9-A17D-9240-77141D71CB00}"/>
              </a:ext>
            </a:extLst>
          </p:cNvPr>
          <p:cNvSpPr txBox="1"/>
          <p:nvPr/>
        </p:nvSpPr>
        <p:spPr>
          <a:xfrm>
            <a:off x="1" y="1095545"/>
            <a:ext cx="12192000" cy="769441"/>
          </a:xfrm>
          <a:prstGeom prst="rect">
            <a:avLst/>
          </a:prstGeom>
          <a:noFill/>
        </p:spPr>
        <p:txBody>
          <a:bodyPr wrap="square" rtlCol="0">
            <a:spAutoFit/>
          </a:bodyPr>
          <a:lstStyle/>
          <a:p>
            <a:pPr algn="ctr"/>
            <a:r>
              <a:rPr lang="de-DE" sz="4400" b="1" dirty="0"/>
              <a:t>Dr. Dr. Josef Baum</a:t>
            </a:r>
            <a:endParaRPr lang="de-DE" sz="4400" dirty="0"/>
          </a:p>
        </p:txBody>
      </p:sp>
    </p:spTree>
    <p:extLst>
      <p:ext uri="{BB962C8B-B14F-4D97-AF65-F5344CB8AC3E}">
        <p14:creationId xmlns:p14="http://schemas.microsoft.com/office/powerpoint/2010/main" val="3072234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FF3DF892-FB10-673D-2C3A-9F629E933A1C}"/>
              </a:ext>
            </a:extLst>
          </p:cNvPr>
          <p:cNvPicPr>
            <a:picLocks noChangeAspect="1"/>
          </p:cNvPicPr>
          <p:nvPr/>
        </p:nvPicPr>
        <p:blipFill>
          <a:blip r:embed="rId2"/>
          <a:stretch>
            <a:fillRect/>
          </a:stretch>
        </p:blipFill>
        <p:spPr>
          <a:xfrm>
            <a:off x="2979580" y="364372"/>
            <a:ext cx="6232840" cy="4434629"/>
          </a:xfrm>
          <a:prstGeom prst="rect">
            <a:avLst/>
          </a:prstGeom>
        </p:spPr>
      </p:pic>
      <p:sp>
        <p:nvSpPr>
          <p:cNvPr id="7" name="Textfeld 6">
            <a:extLst>
              <a:ext uri="{FF2B5EF4-FFF2-40B4-BE49-F238E27FC236}">
                <a16:creationId xmlns:a16="http://schemas.microsoft.com/office/drawing/2014/main" id="{372E7D6F-858F-0C41-912C-8B8AEE692229}"/>
              </a:ext>
            </a:extLst>
          </p:cNvPr>
          <p:cNvSpPr txBox="1"/>
          <p:nvPr/>
        </p:nvSpPr>
        <p:spPr>
          <a:xfrm>
            <a:off x="1929581" y="4925911"/>
            <a:ext cx="8332837" cy="1477328"/>
          </a:xfrm>
          <a:prstGeom prst="rect">
            <a:avLst/>
          </a:prstGeom>
          <a:noFill/>
        </p:spPr>
        <p:txBody>
          <a:bodyPr wrap="square">
            <a:spAutoFit/>
          </a:bodyPr>
          <a:lstStyle/>
          <a:p>
            <a:r>
              <a:rPr lang="de-DE" b="1" dirty="0">
                <a:solidFill>
                  <a:srgbClr val="C00000"/>
                </a:solidFill>
              </a:rPr>
              <a:t>Wie auf dieser offiziellen Karte des RSG (regionaler Strukturplan Gesundheit) zu sehen ist, ist Gmünd der EINZIGE Bezirk in NÖ, in dem ein bestehendes Krankenhaus (Klinik) nicht mehr bestehen bleibt!</a:t>
            </a:r>
          </a:p>
          <a:p>
            <a:r>
              <a:rPr lang="de-DE" dirty="0"/>
              <a:t>Andere Krankenhäuser werden herabgestuft, bleiben aber „Kliniken mit Sonderfunktionen“ wie z. B. </a:t>
            </a:r>
            <a:r>
              <a:rPr lang="de-DE" dirty="0" err="1"/>
              <a:t>Melk</a:t>
            </a:r>
            <a:r>
              <a:rPr lang="de-DE" dirty="0"/>
              <a:t> oder </a:t>
            </a:r>
            <a:r>
              <a:rPr lang="de-DE" dirty="0" err="1"/>
              <a:t>Waidhofen</a:t>
            </a:r>
            <a:r>
              <a:rPr lang="de-DE" dirty="0"/>
              <a:t>/Thaya</a:t>
            </a:r>
          </a:p>
        </p:txBody>
      </p:sp>
    </p:spTree>
    <p:extLst>
      <p:ext uri="{BB962C8B-B14F-4D97-AF65-F5344CB8AC3E}">
        <p14:creationId xmlns:p14="http://schemas.microsoft.com/office/powerpoint/2010/main" val="3900327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53BD7-8852-D237-B7E1-BB68F2B09AF7}"/>
            </a:ext>
          </a:extLst>
        </p:cNvPr>
        <p:cNvGrpSpPr/>
        <p:nvPr/>
      </p:nvGrpSpPr>
      <p:grpSpPr>
        <a:xfrm>
          <a:off x="0" y="0"/>
          <a:ext cx="0" cy="0"/>
          <a:chOff x="0" y="0"/>
          <a:chExt cx="0" cy="0"/>
        </a:xfrm>
      </p:grpSpPr>
      <p:pic>
        <p:nvPicPr>
          <p:cNvPr id="5" name="Grafik 4">
            <a:extLst>
              <a:ext uri="{FF2B5EF4-FFF2-40B4-BE49-F238E27FC236}">
                <a16:creationId xmlns:a16="http://schemas.microsoft.com/office/drawing/2014/main" id="{C26F7CA4-A95F-1E58-3067-D326E2B1157B}"/>
              </a:ext>
            </a:extLst>
          </p:cNvPr>
          <p:cNvPicPr>
            <a:picLocks noChangeAspect="1"/>
          </p:cNvPicPr>
          <p:nvPr/>
        </p:nvPicPr>
        <p:blipFill>
          <a:blip r:embed="rId2"/>
          <a:stretch>
            <a:fillRect/>
          </a:stretch>
        </p:blipFill>
        <p:spPr>
          <a:xfrm>
            <a:off x="4986661" y="465443"/>
            <a:ext cx="2218676" cy="1578575"/>
          </a:xfrm>
          <a:prstGeom prst="rect">
            <a:avLst/>
          </a:prstGeom>
        </p:spPr>
      </p:pic>
      <p:sp>
        <p:nvSpPr>
          <p:cNvPr id="7" name="Textfeld 6">
            <a:extLst>
              <a:ext uri="{FF2B5EF4-FFF2-40B4-BE49-F238E27FC236}">
                <a16:creationId xmlns:a16="http://schemas.microsoft.com/office/drawing/2014/main" id="{B684F7A9-E39A-43CE-E2DD-BDA413CC9307}"/>
              </a:ext>
            </a:extLst>
          </p:cNvPr>
          <p:cNvSpPr txBox="1"/>
          <p:nvPr/>
        </p:nvSpPr>
        <p:spPr>
          <a:xfrm>
            <a:off x="1929581" y="2207088"/>
            <a:ext cx="8332837" cy="3970318"/>
          </a:xfrm>
          <a:prstGeom prst="rect">
            <a:avLst/>
          </a:prstGeom>
          <a:noFill/>
        </p:spPr>
        <p:txBody>
          <a:bodyPr wrap="square">
            <a:spAutoFit/>
          </a:bodyPr>
          <a:lstStyle/>
          <a:p>
            <a:r>
              <a:rPr lang="de-AT" sz="2800" b="1" dirty="0">
                <a:solidFill>
                  <a:srgbClr val="C00000"/>
                </a:solidFill>
              </a:rPr>
              <a:t>Zum Verhältnis des Übergabevertrags zu RSG NÖ 2030 und Gesundheitspakt 2040+ </a:t>
            </a:r>
          </a:p>
          <a:p>
            <a:endParaRPr lang="de-AT" dirty="0"/>
          </a:p>
          <a:p>
            <a:r>
              <a:rPr lang="de-DE" b="1" i="1" dirty="0"/>
              <a:t>„</a:t>
            </a:r>
            <a:r>
              <a:rPr lang="de-DE" sz="2000" b="1" i="1" dirty="0"/>
              <a:t>Würde man der Auffassung folgen, eine spätere Verordnung könne eine vorherige vertragliche Verpflichtung des Landes „aushebeln“, könnte sich das Land mittels einfacher </a:t>
            </a:r>
            <a:r>
              <a:rPr lang="de-DE" sz="2000" b="1" i="1" dirty="0">
                <a:solidFill>
                  <a:srgbClr val="C00000"/>
                </a:solidFill>
                <a:highlight>
                  <a:srgbClr val="FFFF00"/>
                </a:highlight>
              </a:rPr>
              <a:t>Verordnung</a:t>
            </a:r>
            <a:r>
              <a:rPr lang="de-DE" sz="2000" b="1" i="1" dirty="0"/>
              <a:t> aus jeglicher Vertragspflicht lösen. </a:t>
            </a:r>
          </a:p>
          <a:p>
            <a:endParaRPr lang="de-DE" sz="2000" b="1" i="1" dirty="0"/>
          </a:p>
          <a:p>
            <a:r>
              <a:rPr lang="de-DE" sz="2000" b="1" i="1" dirty="0"/>
              <a:t>Das ist aus sachlichen und rechtsstaatlichen Erwägungen unzulässig und  “</a:t>
            </a:r>
            <a:r>
              <a:rPr lang="de-DE" sz="2000" b="1" i="1" dirty="0">
                <a:solidFill>
                  <a:srgbClr val="C00000"/>
                </a:solidFill>
              </a:rPr>
              <a:t>würde die Verlässlichkeit von Verträgen mit dem Land NÖ grundsätzlich infrage stellen</a:t>
            </a:r>
            <a:endParaRPr lang="de-DE" sz="2000" b="1" i="1" dirty="0"/>
          </a:p>
          <a:p>
            <a:endParaRPr lang="de-AT" dirty="0"/>
          </a:p>
        </p:txBody>
      </p:sp>
    </p:spTree>
    <p:extLst>
      <p:ext uri="{BB962C8B-B14F-4D97-AF65-F5344CB8AC3E}">
        <p14:creationId xmlns:p14="http://schemas.microsoft.com/office/powerpoint/2010/main" val="1621756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7B126-7B97-8026-EAA4-86CC40A51AD5}"/>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0CDB7BC1-0DC2-5BB3-4394-25EC506EDA3A}"/>
              </a:ext>
            </a:extLst>
          </p:cNvPr>
          <p:cNvSpPr txBox="1"/>
          <p:nvPr/>
        </p:nvSpPr>
        <p:spPr>
          <a:xfrm>
            <a:off x="1902541" y="948450"/>
            <a:ext cx="8672052" cy="4525662"/>
          </a:xfrm>
          <a:prstGeom prst="rect">
            <a:avLst/>
          </a:prstGeom>
          <a:noFill/>
        </p:spPr>
        <p:txBody>
          <a:bodyPr wrap="square">
            <a:spAutoFit/>
          </a:bodyPr>
          <a:lstStyle/>
          <a:p>
            <a:pPr>
              <a:lnSpc>
                <a:spcPct val="130000"/>
              </a:lnSpc>
              <a:buNone/>
            </a:pPr>
            <a:r>
              <a:rPr lang="de-DE" sz="2800" b="1" dirty="0">
                <a:effectLst/>
                <a:ea typeface="Times New Roman" panose="02020603050405020304" pitchFamily="18" charset="0"/>
              </a:rPr>
              <a:t>Dr. </a:t>
            </a:r>
            <a:r>
              <a:rPr lang="de-DE" sz="2800" b="1" dirty="0">
                <a:ea typeface="Times New Roman" panose="02020603050405020304" pitchFamily="18" charset="0"/>
              </a:rPr>
              <a:t>R</a:t>
            </a:r>
            <a:r>
              <a:rPr lang="de-DE" sz="2800" b="1" dirty="0">
                <a:effectLst/>
                <a:ea typeface="Times New Roman" panose="02020603050405020304" pitchFamily="18" charset="0"/>
              </a:rPr>
              <a:t>iegler: </a:t>
            </a:r>
          </a:p>
          <a:p>
            <a:pPr>
              <a:lnSpc>
                <a:spcPct val="130000"/>
              </a:lnSpc>
              <a:buNone/>
            </a:pPr>
            <a:endParaRPr lang="de-DE" sz="2800" b="1" dirty="0">
              <a:effectLst/>
              <a:ea typeface="Times New Roman" panose="02020603050405020304" pitchFamily="18" charset="0"/>
            </a:endParaRPr>
          </a:p>
          <a:p>
            <a:pPr>
              <a:lnSpc>
                <a:spcPct val="130000"/>
              </a:lnSpc>
              <a:buNone/>
            </a:pPr>
            <a:r>
              <a:rPr lang="de-DE" sz="2400" i="1" dirty="0">
                <a:solidFill>
                  <a:srgbClr val="C00000"/>
                </a:solidFill>
                <a:effectLst/>
                <a:latin typeface="Times New Roman" panose="02020603050405020304" pitchFamily="18" charset="0"/>
                <a:ea typeface="Times New Roman" panose="02020603050405020304" pitchFamily="18" charset="0"/>
              </a:rPr>
              <a:t>„Die bereits seit Jahren praktizierte Reduktion des Leistungsangebots </a:t>
            </a:r>
            <a:r>
              <a:rPr lang="de-DE" sz="2400" i="1" dirty="0">
                <a:effectLst/>
                <a:latin typeface="Times New Roman" panose="02020603050405020304" pitchFamily="18" charset="0"/>
                <a:ea typeface="Times New Roman" panose="02020603050405020304" pitchFamily="18" charset="0"/>
              </a:rPr>
              <a:t>(Schließung ganzer Fachabteilungen, Ausdünnung der Innere-Medizin-Struktur, Wegfall von Operations- und Notfallkapazitäten) und </a:t>
            </a:r>
            <a:r>
              <a:rPr lang="de-DE" sz="2400" i="1" dirty="0">
                <a:solidFill>
                  <a:srgbClr val="C00000"/>
                </a:solidFill>
                <a:effectLst/>
                <a:latin typeface="Times New Roman" panose="02020603050405020304" pitchFamily="18" charset="0"/>
                <a:ea typeface="Times New Roman" panose="02020603050405020304" pitchFamily="18" charset="0"/>
              </a:rPr>
              <a:t>die geplante Umwandlung </a:t>
            </a:r>
            <a:r>
              <a:rPr lang="de-DE" sz="2400" i="1" dirty="0">
                <a:effectLst/>
                <a:latin typeface="Times New Roman" panose="02020603050405020304" pitchFamily="18" charset="0"/>
                <a:ea typeface="Times New Roman" panose="02020603050405020304" pitchFamily="18" charset="0"/>
              </a:rPr>
              <a:t>in ein Primärversorgungszentrum mit angeschlossenem Ärztehaus ohne Bettenstation werden als </a:t>
            </a:r>
            <a:r>
              <a:rPr lang="de-DE" sz="2400" i="1" dirty="0">
                <a:solidFill>
                  <a:srgbClr val="C00000"/>
                </a:solidFill>
                <a:effectLst/>
                <a:latin typeface="Times New Roman" panose="02020603050405020304" pitchFamily="18" charset="0"/>
                <a:ea typeface="Times New Roman" panose="02020603050405020304" pitchFamily="18" charset="0"/>
              </a:rPr>
              <a:t>Vertragsverletzungen gewertet</a:t>
            </a:r>
            <a:r>
              <a:rPr lang="de-DE" sz="2400" i="1" dirty="0">
                <a:effectLst/>
                <a:latin typeface="Times New Roman" panose="02020603050405020304" pitchFamily="18" charset="0"/>
                <a:ea typeface="Times New Roman" panose="02020603050405020304" pitchFamily="18" charset="0"/>
              </a:rPr>
              <a:t>, die dem Sinn </a:t>
            </a:r>
            <a:r>
              <a:rPr lang="de-DE" sz="2400" i="1" dirty="0">
                <a:solidFill>
                  <a:srgbClr val="C00000"/>
                </a:solidFill>
                <a:effectLst/>
                <a:latin typeface="Times New Roman" panose="02020603050405020304" pitchFamily="18" charset="0"/>
                <a:ea typeface="Times New Roman" panose="02020603050405020304" pitchFamily="18" charset="0"/>
              </a:rPr>
              <a:t>der Standortgarantie widersprechen.“</a:t>
            </a:r>
            <a:endParaRPr lang="de-AT" sz="2400" i="1" dirty="0">
              <a:solidFill>
                <a:srgbClr val="C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6990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FFA12-F755-6DBD-371D-7F41D9D6AE50}"/>
            </a:ext>
          </a:extLst>
        </p:cNvPr>
        <p:cNvGrpSpPr/>
        <p:nvPr/>
      </p:nvGrpSpPr>
      <p:grpSpPr>
        <a:xfrm>
          <a:off x="0" y="0"/>
          <a:ext cx="0" cy="0"/>
          <a:chOff x="0" y="0"/>
          <a:chExt cx="0" cy="0"/>
        </a:xfrm>
      </p:grpSpPr>
      <p:pic>
        <p:nvPicPr>
          <p:cNvPr id="5" name="Grafik 4">
            <a:extLst>
              <a:ext uri="{FF2B5EF4-FFF2-40B4-BE49-F238E27FC236}">
                <a16:creationId xmlns:a16="http://schemas.microsoft.com/office/drawing/2014/main" id="{785A3E35-B0D6-245B-DF85-7BD243E37B3D}"/>
              </a:ext>
            </a:extLst>
          </p:cNvPr>
          <p:cNvPicPr>
            <a:picLocks noChangeAspect="1"/>
          </p:cNvPicPr>
          <p:nvPr/>
        </p:nvPicPr>
        <p:blipFill>
          <a:blip r:embed="rId2"/>
          <a:stretch>
            <a:fillRect/>
          </a:stretch>
        </p:blipFill>
        <p:spPr>
          <a:xfrm>
            <a:off x="4986662" y="371312"/>
            <a:ext cx="2218676" cy="1578575"/>
          </a:xfrm>
          <a:prstGeom prst="rect">
            <a:avLst/>
          </a:prstGeom>
        </p:spPr>
      </p:pic>
      <p:sp>
        <p:nvSpPr>
          <p:cNvPr id="7" name="Textfeld 6">
            <a:extLst>
              <a:ext uri="{FF2B5EF4-FFF2-40B4-BE49-F238E27FC236}">
                <a16:creationId xmlns:a16="http://schemas.microsoft.com/office/drawing/2014/main" id="{DB17DCC5-E1F9-870C-422D-6AA4468301B3}"/>
              </a:ext>
            </a:extLst>
          </p:cNvPr>
          <p:cNvSpPr txBox="1"/>
          <p:nvPr/>
        </p:nvSpPr>
        <p:spPr>
          <a:xfrm>
            <a:off x="1929581" y="2033058"/>
            <a:ext cx="8332837" cy="4770537"/>
          </a:xfrm>
          <a:prstGeom prst="rect">
            <a:avLst/>
          </a:prstGeom>
          <a:noFill/>
        </p:spPr>
        <p:txBody>
          <a:bodyPr wrap="square">
            <a:spAutoFit/>
          </a:bodyPr>
          <a:lstStyle/>
          <a:p>
            <a:r>
              <a:rPr lang="de-AT" sz="2800" b="1" dirty="0">
                <a:solidFill>
                  <a:srgbClr val="C00000"/>
                </a:solidFill>
              </a:rPr>
              <a:t>Schadensersatzansprüche </a:t>
            </a:r>
          </a:p>
          <a:p>
            <a:endParaRPr lang="de-AT" sz="2400" b="1" dirty="0"/>
          </a:p>
          <a:p>
            <a:pPr marL="342900" indent="-342900">
              <a:buFont typeface="Arial" panose="020B0604020202020204" pitchFamily="34" charset="0"/>
              <a:buChar char="•"/>
            </a:pPr>
            <a:r>
              <a:rPr lang="de-DE" sz="2000" b="1" dirty="0"/>
              <a:t>Das Land NÖ hat  schon bisher </a:t>
            </a:r>
            <a:r>
              <a:rPr lang="de-DE" sz="2000" b="1" dirty="0">
                <a:solidFill>
                  <a:srgbClr val="C00000"/>
                </a:solidFill>
              </a:rPr>
              <a:t>durch einseitige substantielle Leistungskürzungen  </a:t>
            </a:r>
            <a:r>
              <a:rPr lang="de-DE" sz="2000" b="1" dirty="0" err="1"/>
              <a:t>Vertragpflichten</a:t>
            </a:r>
            <a:r>
              <a:rPr lang="de-DE" sz="2000" b="1" dirty="0"/>
              <a:t> gegenüber der Stadt Gmünd verletzt.</a:t>
            </a:r>
          </a:p>
          <a:p>
            <a:pPr marL="342900" indent="-342900">
              <a:buFont typeface="Arial" panose="020B0604020202020204" pitchFamily="34" charset="0"/>
              <a:buChar char="•"/>
            </a:pPr>
            <a:endParaRPr lang="de-AT" sz="2000" b="1" dirty="0"/>
          </a:p>
          <a:p>
            <a:pPr marL="342900" indent="-342900">
              <a:buFont typeface="Arial" panose="020B0604020202020204" pitchFamily="34" charset="0"/>
              <a:buChar char="•"/>
            </a:pPr>
            <a:r>
              <a:rPr lang="de-AT" sz="2000" b="1" dirty="0">
                <a:solidFill>
                  <a:srgbClr val="C00000"/>
                </a:solidFill>
              </a:rPr>
              <a:t>Das Land NÖ hat </a:t>
            </a:r>
            <a:r>
              <a:rPr lang="de-AT" sz="2000" b="1" dirty="0"/>
              <a:t> bei Erlass von RSG 2030 und bei der Umsetzung des Gesundheitspakts 2040+ </a:t>
            </a:r>
            <a:r>
              <a:rPr lang="de-AT" sz="2000" b="1" dirty="0">
                <a:solidFill>
                  <a:srgbClr val="C00000"/>
                </a:solidFill>
              </a:rPr>
              <a:t>vertragliche Schutz- und Rücksichtnahmepflichten gegenüber der Stadt Gmünd verletzt</a:t>
            </a:r>
            <a:r>
              <a:rPr lang="de-AT" sz="2000" dirty="0">
                <a:solidFill>
                  <a:srgbClr val="C00000"/>
                </a:solidFill>
              </a:rPr>
              <a:t>.</a:t>
            </a:r>
          </a:p>
          <a:p>
            <a:endParaRPr lang="de-AT" sz="2000" dirty="0">
              <a:solidFill>
                <a:srgbClr val="C00000"/>
              </a:solidFill>
            </a:endParaRPr>
          </a:p>
          <a:p>
            <a:r>
              <a:rPr lang="de-AT" sz="2800" b="1" dirty="0">
                <a:solidFill>
                  <a:srgbClr val="C00000"/>
                </a:solidFill>
                <a:highlight>
                  <a:srgbClr val="00FF00"/>
                </a:highlight>
                <a:sym typeface="Wingdings" panose="05000000000000000000" pitchFamily="2" charset="2"/>
              </a:rPr>
              <a:t>Daher kann die Stadt Gmünd Schadensersatzansprüche geltend machen</a:t>
            </a:r>
            <a:endParaRPr lang="de-AT" sz="2800" b="1" dirty="0">
              <a:solidFill>
                <a:srgbClr val="C00000"/>
              </a:solidFill>
              <a:highlight>
                <a:srgbClr val="00FF00"/>
              </a:highlight>
            </a:endParaRPr>
          </a:p>
          <a:p>
            <a:endParaRPr lang="de-AT" b="1" dirty="0">
              <a:solidFill>
                <a:srgbClr val="C00000"/>
              </a:solidFill>
            </a:endParaRPr>
          </a:p>
          <a:p>
            <a:pPr marL="285750" indent="-285750">
              <a:buFont typeface="Wingdings" panose="05000000000000000000" pitchFamily="2" charset="2"/>
              <a:buChar char="Ø"/>
            </a:pPr>
            <a:endParaRPr lang="de-DE" b="1" dirty="0">
              <a:solidFill>
                <a:srgbClr val="C00000"/>
              </a:solidFill>
            </a:endParaRPr>
          </a:p>
        </p:txBody>
      </p:sp>
    </p:spTree>
    <p:extLst>
      <p:ext uri="{BB962C8B-B14F-4D97-AF65-F5344CB8AC3E}">
        <p14:creationId xmlns:p14="http://schemas.microsoft.com/office/powerpoint/2010/main" val="4266290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EE01B-EB5F-3BE6-A5D0-257F8AA120FE}"/>
            </a:ext>
          </a:extLst>
        </p:cNvPr>
        <p:cNvGrpSpPr/>
        <p:nvPr/>
      </p:nvGrpSpPr>
      <p:grpSpPr>
        <a:xfrm>
          <a:off x="0" y="0"/>
          <a:ext cx="0" cy="0"/>
          <a:chOff x="0" y="0"/>
          <a:chExt cx="0" cy="0"/>
        </a:xfrm>
      </p:grpSpPr>
      <p:sp>
        <p:nvSpPr>
          <p:cNvPr id="7" name="Textfeld 6">
            <a:extLst>
              <a:ext uri="{FF2B5EF4-FFF2-40B4-BE49-F238E27FC236}">
                <a16:creationId xmlns:a16="http://schemas.microsoft.com/office/drawing/2014/main" id="{8DCD1DE0-768A-BB21-B8C5-270D0C62D1A3}"/>
              </a:ext>
            </a:extLst>
          </p:cNvPr>
          <p:cNvSpPr txBox="1"/>
          <p:nvPr/>
        </p:nvSpPr>
        <p:spPr>
          <a:xfrm>
            <a:off x="1238865" y="5315875"/>
            <a:ext cx="8332837" cy="646331"/>
          </a:xfrm>
          <a:prstGeom prst="rect">
            <a:avLst/>
          </a:prstGeom>
          <a:noFill/>
        </p:spPr>
        <p:txBody>
          <a:bodyPr wrap="square">
            <a:spAutoFit/>
          </a:bodyPr>
          <a:lstStyle/>
          <a:p>
            <a:endParaRPr lang="de-DE" dirty="0"/>
          </a:p>
          <a:p>
            <a:endParaRPr lang="de-DE" dirty="0"/>
          </a:p>
        </p:txBody>
      </p:sp>
      <p:sp>
        <p:nvSpPr>
          <p:cNvPr id="6" name="Textfeld 5">
            <a:extLst>
              <a:ext uri="{FF2B5EF4-FFF2-40B4-BE49-F238E27FC236}">
                <a16:creationId xmlns:a16="http://schemas.microsoft.com/office/drawing/2014/main" id="{C2BCF923-C1D4-2153-5878-6C2D64A18CD0}"/>
              </a:ext>
            </a:extLst>
          </p:cNvPr>
          <p:cNvSpPr txBox="1"/>
          <p:nvPr/>
        </p:nvSpPr>
        <p:spPr>
          <a:xfrm>
            <a:off x="1470211" y="1493995"/>
            <a:ext cx="9708777" cy="3516797"/>
          </a:xfrm>
          <a:prstGeom prst="rect">
            <a:avLst/>
          </a:prstGeom>
          <a:noFill/>
        </p:spPr>
        <p:txBody>
          <a:bodyPr wrap="square">
            <a:spAutoFit/>
          </a:bodyPr>
          <a:lstStyle/>
          <a:p>
            <a:pPr>
              <a:lnSpc>
                <a:spcPct val="115000"/>
              </a:lnSpc>
              <a:buNone/>
            </a:pPr>
            <a:r>
              <a:rPr lang="de-DE" sz="2800" b="1" kern="0" dirty="0">
                <a:effectLst/>
                <a:latin typeface="Aptos" panose="020B0004020202020204" pitchFamily="34" charset="0"/>
                <a:ea typeface="Aptos" panose="020B0004020202020204" pitchFamily="34" charset="0"/>
                <a:cs typeface="Times New Roman" panose="02020603050405020304" pitchFamily="18" charset="0"/>
              </a:rPr>
              <a:t>Dr. Lorenz  Riegler betont daher die </a:t>
            </a:r>
            <a:r>
              <a:rPr lang="de-DE" sz="2800" b="1" kern="0" dirty="0">
                <a:latin typeface="Aptos" panose="020B0004020202020204" pitchFamily="34" charset="0"/>
                <a:ea typeface="Aptos" panose="020B0004020202020204" pitchFamily="34" charset="0"/>
                <a:cs typeface="Times New Roman" panose="02020603050405020304" pitchFamily="18" charset="0"/>
              </a:rPr>
              <a:t> </a:t>
            </a:r>
            <a:r>
              <a:rPr lang="de-DE" sz="2800" b="1" kern="0" dirty="0">
                <a:effectLst/>
                <a:latin typeface="Aptos" panose="020B0004020202020204" pitchFamily="34" charset="0"/>
                <a:ea typeface="Aptos" panose="020B0004020202020204" pitchFamily="34" charset="0"/>
                <a:cs typeface="Times New Roman" panose="02020603050405020304" pitchFamily="18" charset="0"/>
              </a:rPr>
              <a:t>Zweckmäßigkeit</a:t>
            </a:r>
          </a:p>
          <a:p>
            <a:pPr>
              <a:lnSpc>
                <a:spcPct val="115000"/>
              </a:lnSpc>
              <a:buNone/>
            </a:pPr>
            <a:r>
              <a:rPr lang="de-DE" sz="2800" b="1" i="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zur Unterlassung weiterer Leistungskürzungen…</a:t>
            </a:r>
          </a:p>
          <a:p>
            <a:pPr>
              <a:lnSpc>
                <a:spcPct val="115000"/>
              </a:lnSpc>
              <a:spcAft>
                <a:spcPts val="1000"/>
              </a:spcAft>
              <a:buNone/>
            </a:pPr>
            <a:endParaRPr lang="de-DE" sz="2400" b="1" i="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1000"/>
              </a:spcAft>
            </a:pPr>
            <a:r>
              <a:rPr lang="de-AT" sz="2000" b="1" dirty="0"/>
              <a:t>„…im Rahmen einer derartigen Klage einen </a:t>
            </a:r>
            <a:r>
              <a:rPr lang="de-AT" sz="2000" b="1" dirty="0">
                <a:solidFill>
                  <a:srgbClr val="C00000"/>
                </a:solidFill>
                <a:highlight>
                  <a:srgbClr val="00FF00"/>
                </a:highlight>
              </a:rPr>
              <a:t>Antrag auf Erlassung einer einstweiligen Verfügung</a:t>
            </a:r>
            <a:r>
              <a:rPr lang="de-AT" sz="2000" b="1" dirty="0">
                <a:solidFill>
                  <a:srgbClr val="C00000"/>
                </a:solidFill>
              </a:rPr>
              <a:t> </a:t>
            </a:r>
            <a:r>
              <a:rPr lang="de-AT" sz="2000" b="1" dirty="0"/>
              <a:t>zu stellen. </a:t>
            </a:r>
          </a:p>
          <a:p>
            <a:pPr>
              <a:lnSpc>
                <a:spcPct val="115000"/>
              </a:lnSpc>
              <a:spcAft>
                <a:spcPts val="1000"/>
              </a:spcAft>
            </a:pPr>
            <a:r>
              <a:rPr lang="de-AT" sz="2000" b="1" dirty="0"/>
              <a:t>Dies macht einerseits Sinn, </a:t>
            </a:r>
            <a:r>
              <a:rPr lang="de-AT" sz="2000" b="1" dirty="0">
                <a:solidFill>
                  <a:srgbClr val="C00000"/>
                </a:solidFill>
              </a:rPr>
              <a:t>um eine rasche erste Entscheidung </a:t>
            </a:r>
            <a:r>
              <a:rPr lang="de-AT" sz="2000" b="1" dirty="0"/>
              <a:t>zu erhalten und </a:t>
            </a:r>
            <a:r>
              <a:rPr lang="de-AT" sz="2000" b="1" dirty="0">
                <a:solidFill>
                  <a:srgbClr val="C00000"/>
                </a:solidFill>
              </a:rPr>
              <a:t>minimiert andererseits das Risiko</a:t>
            </a:r>
            <a:r>
              <a:rPr lang="de-AT" sz="2000" b="1" dirty="0"/>
              <a:t>, dass aufgrund einer möglichen langen Verfahrensdauer </a:t>
            </a:r>
            <a:r>
              <a:rPr lang="de-AT" sz="2000" b="1" dirty="0">
                <a:solidFill>
                  <a:srgbClr val="C00000"/>
                </a:solidFill>
              </a:rPr>
              <a:t>in der Zwischenzeit weitere Tatsachen</a:t>
            </a:r>
            <a:r>
              <a:rPr lang="de-AT" sz="2000" b="1" dirty="0"/>
              <a:t> geschaffen werden.“</a:t>
            </a:r>
            <a:endParaRPr lang="de-DE" sz="2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73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10FEB-835F-AC97-14E6-4A148156B395}"/>
            </a:ext>
          </a:extLst>
        </p:cNvPr>
        <p:cNvGrpSpPr/>
        <p:nvPr/>
      </p:nvGrpSpPr>
      <p:grpSpPr>
        <a:xfrm>
          <a:off x="0" y="0"/>
          <a:ext cx="0" cy="0"/>
          <a:chOff x="0" y="0"/>
          <a:chExt cx="0" cy="0"/>
        </a:xfrm>
      </p:grpSpPr>
      <p:sp>
        <p:nvSpPr>
          <p:cNvPr id="7" name="Textfeld 6">
            <a:extLst>
              <a:ext uri="{FF2B5EF4-FFF2-40B4-BE49-F238E27FC236}">
                <a16:creationId xmlns:a16="http://schemas.microsoft.com/office/drawing/2014/main" id="{FC706438-900F-9B9C-A3C8-00F4FB46C5A8}"/>
              </a:ext>
            </a:extLst>
          </p:cNvPr>
          <p:cNvSpPr txBox="1"/>
          <p:nvPr/>
        </p:nvSpPr>
        <p:spPr>
          <a:xfrm>
            <a:off x="1238865" y="5315875"/>
            <a:ext cx="8332837" cy="646331"/>
          </a:xfrm>
          <a:prstGeom prst="rect">
            <a:avLst/>
          </a:prstGeom>
          <a:noFill/>
        </p:spPr>
        <p:txBody>
          <a:bodyPr wrap="square">
            <a:spAutoFit/>
          </a:bodyPr>
          <a:lstStyle/>
          <a:p>
            <a:endParaRPr lang="de-DE" dirty="0"/>
          </a:p>
          <a:p>
            <a:endParaRPr lang="de-DE" dirty="0"/>
          </a:p>
        </p:txBody>
      </p:sp>
      <p:sp>
        <p:nvSpPr>
          <p:cNvPr id="6" name="Textfeld 5">
            <a:extLst>
              <a:ext uri="{FF2B5EF4-FFF2-40B4-BE49-F238E27FC236}">
                <a16:creationId xmlns:a16="http://schemas.microsoft.com/office/drawing/2014/main" id="{AE379CBE-2BF4-71A4-C023-84796FC7EC13}"/>
              </a:ext>
            </a:extLst>
          </p:cNvPr>
          <p:cNvSpPr txBox="1"/>
          <p:nvPr/>
        </p:nvSpPr>
        <p:spPr>
          <a:xfrm>
            <a:off x="1238865" y="368710"/>
            <a:ext cx="9033386" cy="5715411"/>
          </a:xfrm>
          <a:prstGeom prst="rect">
            <a:avLst/>
          </a:prstGeom>
          <a:noFill/>
        </p:spPr>
        <p:txBody>
          <a:bodyPr wrap="square">
            <a:spAutoFit/>
          </a:bodyPr>
          <a:lstStyle/>
          <a:p>
            <a:pPr>
              <a:lnSpc>
                <a:spcPct val="115000"/>
              </a:lnSpc>
              <a:spcAft>
                <a:spcPts val="1000"/>
              </a:spcAft>
              <a:buNone/>
            </a:pPr>
            <a:r>
              <a:rPr lang="de-DE" sz="28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Das Gutachten </a:t>
            </a:r>
            <a:r>
              <a:rPr lang="de-DE" sz="2800" b="1" kern="0" dirty="0">
                <a:effectLst/>
                <a:latin typeface="Aptos" panose="020B0004020202020204" pitchFamily="34" charset="0"/>
                <a:ea typeface="Aptos" panose="020B0004020202020204" pitchFamily="34" charset="0"/>
                <a:cs typeface="Times New Roman" panose="02020603050405020304" pitchFamily="18" charset="0"/>
              </a:rPr>
              <a:t>Dr. Lorenz  Riegler </a:t>
            </a:r>
            <a:r>
              <a:rPr lang="de-DE" sz="28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leitet aus der Vertragsanalyse </a:t>
            </a:r>
            <a:r>
              <a:rPr lang="de-DE" sz="2800" b="1" kern="0" dirty="0">
                <a:effectLst/>
                <a:latin typeface="Aptos" panose="020B0004020202020204" pitchFamily="34" charset="0"/>
                <a:ea typeface="Aptos" panose="020B0004020202020204" pitchFamily="34" charset="0"/>
                <a:cs typeface="Times New Roman" panose="02020603050405020304" pitchFamily="18" charset="0"/>
              </a:rPr>
              <a:t>zusammenfassend </a:t>
            </a:r>
            <a:r>
              <a:rPr lang="de-DE" sz="28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klare Ansprüche  der Gemeinde Gmünd auf :</a:t>
            </a:r>
          </a:p>
          <a:p>
            <a:pPr>
              <a:lnSpc>
                <a:spcPct val="115000"/>
              </a:lnSpc>
              <a:spcAft>
                <a:spcPts val="1000"/>
              </a:spcAft>
              <a:buNone/>
            </a:pPr>
            <a:endParaRPr lang="de-DE" sz="24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15000"/>
              </a:lnSpc>
              <a:spcAft>
                <a:spcPts val="1000"/>
              </a:spcAft>
              <a:buFont typeface="Wingdings" panose="05000000000000000000" pitchFamily="2" charset="2"/>
              <a:buChar char="Ø"/>
            </a:pPr>
            <a:r>
              <a:rPr lang="de-DE" sz="2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1. Vertragserfüllung (</a:t>
            </a:r>
            <a:r>
              <a:rPr lang="de-DE" sz="2000" b="1" kern="0" dirty="0">
                <a:solidFill>
                  <a:srgbClr val="C00000"/>
                </a:solidFill>
                <a:effectLst/>
                <a:highlight>
                  <a:srgbClr val="00FF00"/>
                </a:highlight>
                <a:latin typeface="Aptos" panose="020B0004020202020204" pitchFamily="34" charset="0"/>
                <a:ea typeface="Aptos" panose="020B0004020202020204" pitchFamily="34" charset="0"/>
                <a:cs typeface="Times New Roman" panose="02020603050405020304" pitchFamily="18" charset="0"/>
              </a:rPr>
              <a:t>Weiterbetrieb eines Krankenhauses in Gmünd </a:t>
            </a:r>
            <a:r>
              <a:rPr lang="de-DE" sz="2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mit adäquatem Leistungsprofil) und </a:t>
            </a:r>
          </a:p>
          <a:p>
            <a:pPr marL="342900" indent="-342900">
              <a:lnSpc>
                <a:spcPct val="115000"/>
              </a:lnSpc>
              <a:spcAft>
                <a:spcPts val="1000"/>
              </a:spcAft>
              <a:buFont typeface="Wingdings" panose="05000000000000000000" pitchFamily="2" charset="2"/>
              <a:buChar char="Ø"/>
            </a:pPr>
            <a:endParaRPr lang="de-DE" sz="2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15000"/>
              </a:lnSpc>
              <a:spcAft>
                <a:spcPts val="1000"/>
              </a:spcAft>
              <a:buFont typeface="Wingdings" panose="05000000000000000000" pitchFamily="2" charset="2"/>
              <a:buChar char="Ø"/>
            </a:pPr>
            <a:r>
              <a:rPr lang="de-DE" sz="2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2. auf </a:t>
            </a:r>
            <a:r>
              <a:rPr lang="de-DE" sz="2000" b="1" kern="0" dirty="0">
                <a:solidFill>
                  <a:srgbClr val="C00000"/>
                </a:solidFill>
                <a:effectLst/>
                <a:highlight>
                  <a:srgbClr val="00FF00"/>
                </a:highlight>
                <a:latin typeface="Aptos" panose="020B0004020202020204" pitchFamily="34" charset="0"/>
                <a:ea typeface="Aptos" panose="020B0004020202020204" pitchFamily="34" charset="0"/>
                <a:cs typeface="Times New Roman" panose="02020603050405020304" pitchFamily="18" charset="0"/>
              </a:rPr>
              <a:t>Unterlassung weiterer Leistungskürzungen </a:t>
            </a:r>
            <a:r>
              <a:rPr lang="de-DE" sz="2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ab. </a:t>
            </a:r>
          </a:p>
          <a:p>
            <a:pPr>
              <a:lnSpc>
                <a:spcPct val="115000"/>
              </a:lnSpc>
              <a:spcAft>
                <a:spcPts val="1000"/>
              </a:spcAft>
            </a:pPr>
            <a:r>
              <a:rPr lang="de-DE" sz="2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Ergänzend können</a:t>
            </a:r>
          </a:p>
          <a:p>
            <a:pPr>
              <a:lnSpc>
                <a:spcPct val="115000"/>
              </a:lnSpc>
              <a:spcAft>
                <a:spcPts val="1000"/>
              </a:spcAft>
            </a:pPr>
            <a:endParaRPr lang="de-DE" sz="2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15000"/>
              </a:lnSpc>
              <a:spcAft>
                <a:spcPts val="1000"/>
              </a:spcAft>
              <a:buFont typeface="Wingdings" panose="05000000000000000000" pitchFamily="2" charset="2"/>
              <a:buChar char="Ø"/>
            </a:pPr>
            <a:r>
              <a:rPr lang="de-DE" sz="2000" b="1" u="sng" kern="0" dirty="0">
                <a:solidFill>
                  <a:srgbClr val="C00000"/>
                </a:solidFill>
                <a:effectLst/>
                <a:highlight>
                  <a:srgbClr val="00FF00"/>
                </a:highlight>
                <a:latin typeface="Aptos" panose="020B0004020202020204" pitchFamily="34" charset="0"/>
                <a:ea typeface="Aptos" panose="020B0004020202020204" pitchFamily="34" charset="0"/>
                <a:cs typeface="Times New Roman" panose="02020603050405020304" pitchFamily="18" charset="0"/>
              </a:rPr>
              <a:t>3. Schadenersatzansprüche</a:t>
            </a:r>
            <a:r>
              <a:rPr lang="de-DE" sz="2000" b="1" u="sng"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 </a:t>
            </a:r>
            <a:r>
              <a:rPr lang="de-DE" sz="2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wegen Verletzung von Schutz- und Rücksichtnahmepflichten  geltend gemacht werden</a:t>
            </a:r>
            <a:endParaRPr lang="de-AT"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42432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17844-8BDB-A329-6F68-4A548B2F6FA4}"/>
            </a:ext>
          </a:extLst>
        </p:cNvPr>
        <p:cNvGrpSpPr/>
        <p:nvPr/>
      </p:nvGrpSpPr>
      <p:grpSpPr>
        <a:xfrm>
          <a:off x="0" y="0"/>
          <a:ext cx="0" cy="0"/>
          <a:chOff x="0" y="0"/>
          <a:chExt cx="0" cy="0"/>
        </a:xfrm>
      </p:grpSpPr>
      <p:sp>
        <p:nvSpPr>
          <p:cNvPr id="7" name="Textfeld 6">
            <a:extLst>
              <a:ext uri="{FF2B5EF4-FFF2-40B4-BE49-F238E27FC236}">
                <a16:creationId xmlns:a16="http://schemas.microsoft.com/office/drawing/2014/main" id="{68BD2EFB-7B5F-1A2F-79EA-D4BA82371CD3}"/>
              </a:ext>
            </a:extLst>
          </p:cNvPr>
          <p:cNvSpPr txBox="1"/>
          <p:nvPr/>
        </p:nvSpPr>
        <p:spPr>
          <a:xfrm>
            <a:off x="1376492" y="4974310"/>
            <a:ext cx="9492803" cy="1323439"/>
          </a:xfrm>
          <a:prstGeom prst="rect">
            <a:avLst/>
          </a:prstGeom>
          <a:noFill/>
        </p:spPr>
        <p:txBody>
          <a:bodyPr wrap="square">
            <a:spAutoFit/>
          </a:bodyPr>
          <a:lstStyle/>
          <a:p>
            <a:r>
              <a:rPr lang="de-DE" sz="2000" dirty="0"/>
              <a:t>Die </a:t>
            </a:r>
            <a:r>
              <a:rPr lang="de-DE" sz="2000" b="1" dirty="0"/>
              <a:t>vom Land NÖ  </a:t>
            </a:r>
            <a:r>
              <a:rPr lang="de-DE" sz="2000" dirty="0"/>
              <a:t>in</a:t>
            </a:r>
            <a:r>
              <a:rPr lang="de-DE" sz="2000" b="1" dirty="0"/>
              <a:t> </a:t>
            </a:r>
            <a:r>
              <a:rPr lang="de-DE" sz="2000" dirty="0"/>
              <a:t>die Hand genommene Klage eines Weinviertlers gegen ein Wiener Spital wurde bisher  von 2 Gerichten wegen Nichtzuständigkeit abgelehnt. Derzeit prüft ein drittes Gericht die Zuständigkeit. Die „Krone“ schrieb: „</a:t>
            </a:r>
            <a:r>
              <a:rPr lang="de-DE" sz="2000" b="1" dirty="0">
                <a:solidFill>
                  <a:srgbClr val="C00000"/>
                </a:solidFill>
              </a:rPr>
              <a:t>Kein Renommee für das Land</a:t>
            </a:r>
            <a:r>
              <a:rPr lang="de-DE" sz="2000" dirty="0"/>
              <a:t>“.</a:t>
            </a:r>
          </a:p>
        </p:txBody>
      </p:sp>
      <p:sp>
        <p:nvSpPr>
          <p:cNvPr id="6" name="Textfeld 5">
            <a:extLst>
              <a:ext uri="{FF2B5EF4-FFF2-40B4-BE49-F238E27FC236}">
                <a16:creationId xmlns:a16="http://schemas.microsoft.com/office/drawing/2014/main" id="{151F5B0D-C9E3-8FF4-1285-E4D4B3C05ADE}"/>
              </a:ext>
            </a:extLst>
          </p:cNvPr>
          <p:cNvSpPr txBox="1"/>
          <p:nvPr/>
        </p:nvSpPr>
        <p:spPr>
          <a:xfrm>
            <a:off x="1649483" y="250372"/>
            <a:ext cx="8893034" cy="2314416"/>
          </a:xfrm>
          <a:prstGeom prst="rect">
            <a:avLst/>
          </a:prstGeom>
          <a:noFill/>
        </p:spPr>
        <p:txBody>
          <a:bodyPr wrap="square">
            <a:spAutoFit/>
          </a:bodyPr>
          <a:lstStyle/>
          <a:p>
            <a:pPr algn="ctr">
              <a:spcAft>
                <a:spcPts val="1000"/>
              </a:spcAft>
              <a:buNone/>
            </a:pPr>
            <a:r>
              <a:rPr lang="de-DE" sz="2000" b="1" kern="0" dirty="0">
                <a:solidFill>
                  <a:srgbClr val="C00000"/>
                </a:solidFill>
                <a:effectLst/>
                <a:ea typeface="Aptos" panose="020B0004020202020204" pitchFamily="34" charset="0"/>
                <a:cs typeface="Times New Roman" panose="02020603050405020304" pitchFamily="18" charset="0"/>
              </a:rPr>
              <a:t>Kontrastierend zum Land NÖ:</a:t>
            </a:r>
          </a:p>
          <a:p>
            <a:pPr algn="ctr">
              <a:spcAft>
                <a:spcPts val="1000"/>
              </a:spcAft>
              <a:buNone/>
            </a:pPr>
            <a:r>
              <a:rPr lang="de-DE" sz="3200" b="1" kern="0" dirty="0">
                <a:effectLst/>
                <a:latin typeface="Aptos" panose="020B0004020202020204" pitchFamily="34" charset="0"/>
                <a:ea typeface="Aptos" panose="020B0004020202020204" pitchFamily="34" charset="0"/>
                <a:cs typeface="Times New Roman" panose="02020603050405020304" pitchFamily="18" charset="0"/>
              </a:rPr>
              <a:t>Dr. Lorenz  Riegler  weiß, wo eine Klage einzureichen ist!</a:t>
            </a:r>
            <a:endParaRPr lang="de-AT" sz="3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1000"/>
              </a:spcAft>
              <a:buNone/>
            </a:pPr>
            <a:endParaRPr lang="de-DE" sz="4000" b="1" i="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5" name="Grafik 4">
            <a:extLst>
              <a:ext uri="{FF2B5EF4-FFF2-40B4-BE49-F238E27FC236}">
                <a16:creationId xmlns:a16="http://schemas.microsoft.com/office/drawing/2014/main" id="{3F3AB3D4-5B65-30D9-F4EB-0D191207C59A}"/>
              </a:ext>
            </a:extLst>
          </p:cNvPr>
          <p:cNvPicPr>
            <a:picLocks noChangeAspect="1"/>
          </p:cNvPicPr>
          <p:nvPr/>
        </p:nvPicPr>
        <p:blipFill>
          <a:blip r:embed="rId2"/>
          <a:stretch>
            <a:fillRect/>
          </a:stretch>
        </p:blipFill>
        <p:spPr>
          <a:xfrm>
            <a:off x="3862667" y="1883690"/>
            <a:ext cx="4466665" cy="2917236"/>
          </a:xfrm>
          <a:prstGeom prst="rect">
            <a:avLst/>
          </a:prstGeom>
          <a:ln w="57150">
            <a:noFill/>
          </a:ln>
        </p:spPr>
      </p:pic>
      <p:sp>
        <p:nvSpPr>
          <p:cNvPr id="2" name="Rechteck 1">
            <a:extLst>
              <a:ext uri="{FF2B5EF4-FFF2-40B4-BE49-F238E27FC236}">
                <a16:creationId xmlns:a16="http://schemas.microsoft.com/office/drawing/2014/main" id="{FEEA164C-E589-BC95-8F4B-2A1FE9E10C92}"/>
              </a:ext>
            </a:extLst>
          </p:cNvPr>
          <p:cNvSpPr/>
          <p:nvPr/>
        </p:nvSpPr>
        <p:spPr>
          <a:xfrm>
            <a:off x="3859306" y="1869141"/>
            <a:ext cx="4397188" cy="2931459"/>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72940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964AD-18EF-8689-75B3-65F9899F4B4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FAB619B-86D2-E064-D190-AB00F38F097C}"/>
              </a:ext>
            </a:extLst>
          </p:cNvPr>
          <p:cNvSpPr>
            <a:spLocks noGrp="1"/>
          </p:cNvSpPr>
          <p:nvPr>
            <p:ph type="ctrTitle"/>
          </p:nvPr>
        </p:nvSpPr>
        <p:spPr/>
        <p:txBody>
          <a:bodyPr/>
          <a:lstStyle/>
          <a:p>
            <a:br>
              <a:rPr lang="de-DE" dirty="0"/>
            </a:br>
            <a:endParaRPr lang="de-AT" dirty="0"/>
          </a:p>
        </p:txBody>
      </p:sp>
      <p:sp>
        <p:nvSpPr>
          <p:cNvPr id="3" name="Untertitel 2">
            <a:extLst>
              <a:ext uri="{FF2B5EF4-FFF2-40B4-BE49-F238E27FC236}">
                <a16:creationId xmlns:a16="http://schemas.microsoft.com/office/drawing/2014/main" id="{3B1577BE-23CA-5164-5CD4-91F0C0310430}"/>
              </a:ext>
            </a:extLst>
          </p:cNvPr>
          <p:cNvSpPr>
            <a:spLocks noGrp="1"/>
          </p:cNvSpPr>
          <p:nvPr>
            <p:ph type="subTitle" idx="1"/>
          </p:nvPr>
        </p:nvSpPr>
        <p:spPr>
          <a:xfrm>
            <a:off x="1140542" y="1178926"/>
            <a:ext cx="9910915" cy="4500147"/>
          </a:xfrm>
        </p:spPr>
        <p:txBody>
          <a:bodyPr>
            <a:normAutofit/>
          </a:bodyPr>
          <a:lstStyle/>
          <a:p>
            <a:r>
              <a:rPr lang="de-AT" sz="4400" b="1" i="1" dirty="0">
                <a:solidFill>
                  <a:srgbClr val="C00000"/>
                </a:solidFill>
              </a:rPr>
              <a:t>Standpunkt:</a:t>
            </a:r>
          </a:p>
          <a:p>
            <a:endParaRPr lang="de-AT" sz="3200" b="1" dirty="0"/>
          </a:p>
          <a:p>
            <a:pPr marL="457200" indent="-457200">
              <a:buFont typeface="Wingdings" panose="05000000000000000000" pitchFamily="2" charset="2"/>
              <a:buChar char="Ø"/>
            </a:pPr>
            <a:r>
              <a:rPr lang="de-AT" sz="2000" b="1" dirty="0">
                <a:solidFill>
                  <a:srgbClr val="C00000"/>
                </a:solidFill>
              </a:rPr>
              <a:t>Verhandlungslösungen</a:t>
            </a:r>
            <a:r>
              <a:rPr lang="de-AT" sz="2000" b="1" dirty="0"/>
              <a:t> sind </a:t>
            </a:r>
            <a:r>
              <a:rPr lang="de-AT" sz="2000" b="1" dirty="0">
                <a:solidFill>
                  <a:srgbClr val="C00000"/>
                </a:solidFill>
              </a:rPr>
              <a:t>immer besser </a:t>
            </a:r>
            <a:r>
              <a:rPr lang="de-AT" sz="2000" b="1" dirty="0"/>
              <a:t>als Rechtsstreite</a:t>
            </a:r>
          </a:p>
          <a:p>
            <a:pPr marL="457200" indent="-457200">
              <a:buFont typeface="Wingdings" panose="05000000000000000000" pitchFamily="2" charset="2"/>
              <a:buChar char="Ø"/>
            </a:pPr>
            <a:r>
              <a:rPr lang="de-AT" sz="2000" b="1" dirty="0"/>
              <a:t>Wenn aber </a:t>
            </a:r>
            <a:r>
              <a:rPr lang="de-AT" sz="2000" b="1" dirty="0">
                <a:solidFill>
                  <a:srgbClr val="C00000"/>
                </a:solidFill>
              </a:rPr>
              <a:t>Verträge gebrochen </a:t>
            </a:r>
            <a:r>
              <a:rPr lang="de-AT" sz="2000" b="1" dirty="0"/>
              <a:t>werden, und keine ernsthaften 	Verhandlungen geführt werden</a:t>
            </a:r>
            <a:r>
              <a:rPr lang="de-AT" sz="2000" b="1" dirty="0">
                <a:solidFill>
                  <a:srgbClr val="C00000"/>
                </a:solidFill>
              </a:rPr>
              <a:t>, bleibt nur der Rechtsweg</a:t>
            </a:r>
          </a:p>
          <a:p>
            <a:pPr algn="l"/>
            <a:endParaRPr lang="de-AT" b="1" dirty="0">
              <a:solidFill>
                <a:srgbClr val="C00000"/>
              </a:solidFill>
            </a:endParaRPr>
          </a:p>
          <a:p>
            <a:r>
              <a:rPr lang="de-AT" sz="3200" b="1" dirty="0">
                <a:solidFill>
                  <a:srgbClr val="C00000"/>
                </a:solidFill>
                <a:sym typeface="Wingdings" panose="05000000000000000000" pitchFamily="2" charset="2"/>
              </a:rPr>
              <a:t> Die Klage wird – besser früher als später – zu ernsthaften Verhandlungen auf Augenhöhe  führen</a:t>
            </a:r>
            <a:endParaRPr lang="de-AT" sz="3200" dirty="0">
              <a:solidFill>
                <a:srgbClr val="C00000"/>
              </a:solidFill>
            </a:endParaRPr>
          </a:p>
          <a:p>
            <a:endParaRPr lang="de-AT" i="1" dirty="0"/>
          </a:p>
        </p:txBody>
      </p:sp>
    </p:spTree>
    <p:extLst>
      <p:ext uri="{BB962C8B-B14F-4D97-AF65-F5344CB8AC3E}">
        <p14:creationId xmlns:p14="http://schemas.microsoft.com/office/powerpoint/2010/main" val="1832363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11FDB-CDF8-2AB1-DFDE-8FECFCA015F0}"/>
            </a:ext>
          </a:extLst>
        </p:cNvPr>
        <p:cNvGrpSpPr/>
        <p:nvPr/>
      </p:nvGrpSpPr>
      <p:grpSpPr>
        <a:xfrm>
          <a:off x="0" y="0"/>
          <a:ext cx="0" cy="0"/>
          <a:chOff x="0" y="0"/>
          <a:chExt cx="0" cy="0"/>
        </a:xfrm>
      </p:grpSpPr>
      <p:sp>
        <p:nvSpPr>
          <p:cNvPr id="7" name="Textfeld 6">
            <a:extLst>
              <a:ext uri="{FF2B5EF4-FFF2-40B4-BE49-F238E27FC236}">
                <a16:creationId xmlns:a16="http://schemas.microsoft.com/office/drawing/2014/main" id="{65716177-D888-F6AA-A2B8-F368ADB571E7}"/>
              </a:ext>
            </a:extLst>
          </p:cNvPr>
          <p:cNvSpPr txBox="1"/>
          <p:nvPr/>
        </p:nvSpPr>
        <p:spPr>
          <a:xfrm>
            <a:off x="1238865" y="5315875"/>
            <a:ext cx="8332837" cy="646331"/>
          </a:xfrm>
          <a:prstGeom prst="rect">
            <a:avLst/>
          </a:prstGeom>
          <a:noFill/>
        </p:spPr>
        <p:txBody>
          <a:bodyPr wrap="square">
            <a:spAutoFit/>
          </a:bodyPr>
          <a:lstStyle/>
          <a:p>
            <a:endParaRPr lang="de-DE" dirty="0"/>
          </a:p>
          <a:p>
            <a:endParaRPr lang="de-DE" dirty="0"/>
          </a:p>
        </p:txBody>
      </p:sp>
      <p:sp>
        <p:nvSpPr>
          <p:cNvPr id="6" name="Textfeld 5">
            <a:extLst>
              <a:ext uri="{FF2B5EF4-FFF2-40B4-BE49-F238E27FC236}">
                <a16:creationId xmlns:a16="http://schemas.microsoft.com/office/drawing/2014/main" id="{3451D0A9-1444-0228-754F-75F02A628214}"/>
              </a:ext>
            </a:extLst>
          </p:cNvPr>
          <p:cNvSpPr txBox="1"/>
          <p:nvPr/>
        </p:nvSpPr>
        <p:spPr>
          <a:xfrm>
            <a:off x="915412" y="808481"/>
            <a:ext cx="10361176" cy="1323439"/>
          </a:xfrm>
          <a:prstGeom prst="rect">
            <a:avLst/>
          </a:prstGeom>
          <a:noFill/>
        </p:spPr>
        <p:txBody>
          <a:bodyPr wrap="square">
            <a:spAutoFit/>
          </a:bodyPr>
          <a:lstStyle/>
          <a:p>
            <a:pPr algn="ctr">
              <a:buNone/>
            </a:pPr>
            <a:r>
              <a:rPr lang="de-DE" sz="4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Das Rechtsgutachten von</a:t>
            </a:r>
          </a:p>
          <a:p>
            <a:pPr algn="ctr">
              <a:buNone/>
            </a:pPr>
            <a:r>
              <a:rPr lang="de-DE" sz="4000" b="1" kern="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Dr. Lorenz  Riegler sagt zusammenfassend:  </a:t>
            </a:r>
            <a:endParaRPr lang="de-AT" sz="4000"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Rechteck 2">
            <a:extLst>
              <a:ext uri="{FF2B5EF4-FFF2-40B4-BE49-F238E27FC236}">
                <a16:creationId xmlns:a16="http://schemas.microsoft.com/office/drawing/2014/main" id="{2D271E8C-4F10-456A-6D91-2E1330E80090}"/>
              </a:ext>
            </a:extLst>
          </p:cNvPr>
          <p:cNvSpPr/>
          <p:nvPr/>
        </p:nvSpPr>
        <p:spPr>
          <a:xfrm>
            <a:off x="1161797" y="2523575"/>
            <a:ext cx="9868406" cy="3294529"/>
          </a:xfrm>
          <a:prstGeom prst="rect">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b="1" dirty="0"/>
              <a:t>Die Stadtgemeinde Gmünd hat</a:t>
            </a:r>
          </a:p>
          <a:p>
            <a:pPr algn="ctr"/>
            <a:r>
              <a:rPr lang="de-DE" sz="3600" b="1" u="sng" dirty="0"/>
              <a:t>einen rechtlich durchsetzbaren Anspruch</a:t>
            </a:r>
          </a:p>
          <a:p>
            <a:pPr algn="ctr"/>
            <a:r>
              <a:rPr lang="de-DE" sz="3600" b="1" dirty="0"/>
              <a:t>auf den Erhalt</a:t>
            </a:r>
          </a:p>
          <a:p>
            <a:pPr algn="ctr"/>
            <a:r>
              <a:rPr lang="de-DE" sz="3600" b="1" dirty="0"/>
              <a:t>des öffentlichen Krankenhauses!</a:t>
            </a:r>
          </a:p>
        </p:txBody>
      </p:sp>
    </p:spTree>
    <p:extLst>
      <p:ext uri="{BB962C8B-B14F-4D97-AF65-F5344CB8AC3E}">
        <p14:creationId xmlns:p14="http://schemas.microsoft.com/office/powerpoint/2010/main" val="3251212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1BC878-036E-9D46-2FE3-F8044CC74F40}"/>
              </a:ext>
            </a:extLst>
          </p:cNvPr>
          <p:cNvSpPr>
            <a:spLocks noGrp="1"/>
          </p:cNvSpPr>
          <p:nvPr>
            <p:ph type="title"/>
          </p:nvPr>
        </p:nvSpPr>
        <p:spPr>
          <a:xfrm>
            <a:off x="0" y="68811"/>
            <a:ext cx="12192000" cy="1899195"/>
          </a:xfrm>
        </p:spPr>
        <p:txBody>
          <a:bodyPr>
            <a:normAutofit/>
          </a:bodyPr>
          <a:lstStyle/>
          <a:p>
            <a:pPr algn="ctr"/>
            <a:r>
              <a:rPr lang="de-DE" sz="2400" b="1" dirty="0">
                <a:solidFill>
                  <a:srgbClr val="C00000"/>
                </a:solidFill>
              </a:rPr>
              <a:t>Dr. Lorenz E. Riegler, Rechtsanwalt und Gastprofessor</a:t>
            </a:r>
            <a:br>
              <a:rPr lang="de-DE" sz="2400" b="1" dirty="0">
                <a:solidFill>
                  <a:srgbClr val="C00000"/>
                </a:solidFill>
              </a:rPr>
            </a:br>
            <a:r>
              <a:rPr lang="de-DE" sz="2400" b="1" dirty="0">
                <a:solidFill>
                  <a:srgbClr val="C00000"/>
                </a:solidFill>
              </a:rPr>
              <a:t>für öffentliches Recht an der TU Wien,</a:t>
            </a:r>
            <a:br>
              <a:rPr lang="de-DE" sz="2400" b="1" dirty="0">
                <a:solidFill>
                  <a:srgbClr val="C00000"/>
                </a:solidFill>
              </a:rPr>
            </a:br>
            <a:r>
              <a:rPr lang="de-DE" sz="2400" b="1" dirty="0">
                <a:solidFill>
                  <a:srgbClr val="C00000"/>
                </a:solidFill>
              </a:rPr>
              <a:t>war auch mehrmals als Rechtsexperte in der ORF-Sendung „Bürgeranwalt“</a:t>
            </a:r>
            <a:endParaRPr lang="de-AT" sz="2400" dirty="0">
              <a:solidFill>
                <a:srgbClr val="C00000"/>
              </a:solidFill>
            </a:endParaRPr>
          </a:p>
        </p:txBody>
      </p:sp>
      <p:pic>
        <p:nvPicPr>
          <p:cNvPr id="5" name="Bild 68">
            <a:extLst>
              <a:ext uri="{FF2B5EF4-FFF2-40B4-BE49-F238E27FC236}">
                <a16:creationId xmlns:a16="http://schemas.microsoft.com/office/drawing/2014/main" id="{3010C21A-FBDB-0D8C-0552-E1B89D15E926}"/>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351495" y="1650813"/>
            <a:ext cx="3747247" cy="4941425"/>
          </a:xfrm>
          <a:prstGeom prst="rect">
            <a:avLst/>
          </a:prstGeom>
          <a:noFill/>
          <a:ln>
            <a:noFill/>
          </a:ln>
        </p:spPr>
      </p:pic>
      <p:pic>
        <p:nvPicPr>
          <p:cNvPr id="6" name="Inhaltsplatzhalter 5">
            <a:extLst>
              <a:ext uri="{FF2B5EF4-FFF2-40B4-BE49-F238E27FC236}">
                <a16:creationId xmlns:a16="http://schemas.microsoft.com/office/drawing/2014/main" id="{1F9CADD0-C2CC-A457-2905-FB01B913CB11}"/>
              </a:ext>
            </a:extLst>
          </p:cNvPr>
          <p:cNvPicPr>
            <a:picLocks noGrp="1" noChangeAspect="1"/>
          </p:cNvPicPr>
          <p:nvPr>
            <p:ph sz="half" idx="1"/>
          </p:nvPr>
        </p:nvPicPr>
        <p:blipFill>
          <a:blip r:embed="rId3"/>
          <a:stretch>
            <a:fillRect/>
          </a:stretch>
        </p:blipFill>
        <p:spPr>
          <a:xfrm>
            <a:off x="1963948" y="1650813"/>
            <a:ext cx="4172759" cy="4941425"/>
          </a:xfrm>
          <a:prstGeom prst="rect">
            <a:avLst/>
          </a:prstGeom>
          <a:ln w="19050">
            <a:solidFill>
              <a:schemeClr val="tx1"/>
            </a:solidFill>
          </a:ln>
        </p:spPr>
      </p:pic>
      <p:sp>
        <p:nvSpPr>
          <p:cNvPr id="8" name="Textfeld 7">
            <a:extLst>
              <a:ext uri="{FF2B5EF4-FFF2-40B4-BE49-F238E27FC236}">
                <a16:creationId xmlns:a16="http://schemas.microsoft.com/office/drawing/2014/main" id="{2E8884BC-599C-97F9-CD95-6C5E8CAB0F63}"/>
              </a:ext>
            </a:extLst>
          </p:cNvPr>
          <p:cNvSpPr txBox="1"/>
          <p:nvPr/>
        </p:nvSpPr>
        <p:spPr>
          <a:xfrm>
            <a:off x="6351495" y="5610602"/>
            <a:ext cx="3747247" cy="954107"/>
          </a:xfrm>
          <a:prstGeom prst="rect">
            <a:avLst/>
          </a:prstGeom>
          <a:noFill/>
        </p:spPr>
        <p:txBody>
          <a:bodyPr wrap="square">
            <a:spAutoFit/>
          </a:bodyPr>
          <a:lstStyle/>
          <a:p>
            <a:pPr algn="r"/>
            <a:r>
              <a:rPr lang="de-DE" sz="1400" b="1" i="1" dirty="0">
                <a:solidFill>
                  <a:schemeClr val="bg1"/>
                </a:solidFill>
              </a:rPr>
              <a:t>Ausführlich im Netz: https://lkgmuendbleibt.at/2026/06/standortgarantie-rechtsgutachten-gibt-gruenes-licht-fuer-klage</a:t>
            </a:r>
            <a:endParaRPr lang="de-AT" sz="1400" b="1" i="1" dirty="0">
              <a:solidFill>
                <a:schemeClr val="bg1"/>
              </a:solidFill>
            </a:endParaRPr>
          </a:p>
        </p:txBody>
      </p:sp>
    </p:spTree>
    <p:extLst>
      <p:ext uri="{BB962C8B-B14F-4D97-AF65-F5344CB8AC3E}">
        <p14:creationId xmlns:p14="http://schemas.microsoft.com/office/powerpoint/2010/main" val="3097133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440C0-379E-EC6B-38A9-C7AA6ECF4F4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0981E9D-8049-2799-5610-32DF6ACDF3B6}"/>
              </a:ext>
            </a:extLst>
          </p:cNvPr>
          <p:cNvSpPr>
            <a:spLocks noGrp="1"/>
          </p:cNvSpPr>
          <p:nvPr>
            <p:ph type="ctrTitle"/>
          </p:nvPr>
        </p:nvSpPr>
        <p:spPr/>
        <p:txBody>
          <a:bodyPr/>
          <a:lstStyle/>
          <a:p>
            <a:br>
              <a:rPr lang="de-DE" dirty="0"/>
            </a:br>
            <a:endParaRPr lang="de-AT" dirty="0"/>
          </a:p>
        </p:txBody>
      </p:sp>
      <p:sp>
        <p:nvSpPr>
          <p:cNvPr id="3" name="Untertitel 2">
            <a:extLst>
              <a:ext uri="{FF2B5EF4-FFF2-40B4-BE49-F238E27FC236}">
                <a16:creationId xmlns:a16="http://schemas.microsoft.com/office/drawing/2014/main" id="{5D3C7F24-CEE8-CA87-9260-3BE8A5C33F59}"/>
              </a:ext>
            </a:extLst>
          </p:cNvPr>
          <p:cNvSpPr>
            <a:spLocks noGrp="1"/>
          </p:cNvSpPr>
          <p:nvPr>
            <p:ph type="subTitle" idx="1"/>
          </p:nvPr>
        </p:nvSpPr>
        <p:spPr>
          <a:xfrm>
            <a:off x="1305232" y="1055128"/>
            <a:ext cx="9581535" cy="5088193"/>
          </a:xfrm>
        </p:spPr>
        <p:txBody>
          <a:bodyPr>
            <a:normAutofit/>
          </a:bodyPr>
          <a:lstStyle/>
          <a:p>
            <a:r>
              <a:rPr lang="de-AT" sz="3200" b="1" dirty="0">
                <a:solidFill>
                  <a:srgbClr val="C00000"/>
                </a:solidFill>
              </a:rPr>
              <a:t>Volksbefragung  28.6. 26</a:t>
            </a:r>
          </a:p>
          <a:p>
            <a:endParaRPr lang="de-AT" b="1" dirty="0"/>
          </a:p>
          <a:p>
            <a:r>
              <a:rPr lang="de-AT" sz="2800" i="1" dirty="0"/>
              <a:t>„Soll der Gemeinderat Gmünd NÖ ehestens die Einbringung einer zivilgerichtlichen </a:t>
            </a:r>
            <a:r>
              <a:rPr lang="de-AT" sz="2800" b="1" i="1" dirty="0"/>
              <a:t>Klage auf Einhaltung der Standortgarantie </a:t>
            </a:r>
            <a:r>
              <a:rPr lang="de-AT" sz="2800" i="1" dirty="0"/>
              <a:t>in dem zwischen Land NÖ und der Stadtgemeinde Gmünd am 30.11.2004 geschlossenen Übernahmevertrag für die Weiterführung des Krankenhauses Gmünd beschließen?“</a:t>
            </a:r>
          </a:p>
          <a:p>
            <a:endParaRPr lang="de-AT" sz="2800" i="1" dirty="0"/>
          </a:p>
          <a:p>
            <a:r>
              <a:rPr lang="de-AT" sz="2800" b="1" i="1" dirty="0">
                <a:solidFill>
                  <a:srgbClr val="C00000"/>
                </a:solidFill>
              </a:rPr>
              <a:t> JA</a:t>
            </a:r>
            <a:r>
              <a:rPr lang="de-AT" sz="2800" b="1" i="1" dirty="0"/>
              <a:t>      </a:t>
            </a:r>
            <a:r>
              <a:rPr lang="de-AT" sz="2800" i="1" dirty="0"/>
              <a:t>oder    Nein</a:t>
            </a:r>
          </a:p>
          <a:p>
            <a:endParaRPr lang="de-AT" i="1" dirty="0"/>
          </a:p>
        </p:txBody>
      </p:sp>
    </p:spTree>
    <p:extLst>
      <p:ext uri="{BB962C8B-B14F-4D97-AF65-F5344CB8AC3E}">
        <p14:creationId xmlns:p14="http://schemas.microsoft.com/office/powerpoint/2010/main" val="1675064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5561C-F183-43C1-4795-21C5F8C0B81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8BB2269-FFBA-A113-13BA-E8806E53E600}"/>
              </a:ext>
            </a:extLst>
          </p:cNvPr>
          <p:cNvSpPr>
            <a:spLocks noGrp="1"/>
          </p:cNvSpPr>
          <p:nvPr>
            <p:ph type="ctrTitle"/>
          </p:nvPr>
        </p:nvSpPr>
        <p:spPr/>
        <p:txBody>
          <a:bodyPr/>
          <a:lstStyle/>
          <a:p>
            <a:br>
              <a:rPr lang="de-DE" dirty="0"/>
            </a:br>
            <a:endParaRPr lang="de-AT" dirty="0"/>
          </a:p>
        </p:txBody>
      </p:sp>
      <p:sp>
        <p:nvSpPr>
          <p:cNvPr id="3" name="Untertitel 2">
            <a:extLst>
              <a:ext uri="{FF2B5EF4-FFF2-40B4-BE49-F238E27FC236}">
                <a16:creationId xmlns:a16="http://schemas.microsoft.com/office/drawing/2014/main" id="{E3440E87-70C7-1425-C400-19F61F48CBDA}"/>
              </a:ext>
            </a:extLst>
          </p:cNvPr>
          <p:cNvSpPr>
            <a:spLocks noGrp="1"/>
          </p:cNvSpPr>
          <p:nvPr>
            <p:ph type="subTitle" idx="1"/>
          </p:nvPr>
        </p:nvSpPr>
        <p:spPr>
          <a:xfrm>
            <a:off x="932329" y="992760"/>
            <a:ext cx="10327341" cy="5088193"/>
          </a:xfrm>
        </p:spPr>
        <p:txBody>
          <a:bodyPr>
            <a:normAutofit/>
          </a:bodyPr>
          <a:lstStyle/>
          <a:p>
            <a:r>
              <a:rPr lang="de-AT" sz="3200" b="1" i="1" dirty="0"/>
              <a:t>Standpunkt:</a:t>
            </a:r>
          </a:p>
          <a:p>
            <a:endParaRPr lang="de-AT" sz="3200" b="1" dirty="0"/>
          </a:p>
          <a:p>
            <a:pPr marL="457200" indent="-457200">
              <a:buFont typeface="Wingdings" panose="05000000000000000000" pitchFamily="2" charset="2"/>
              <a:buChar char="Ø"/>
            </a:pPr>
            <a:r>
              <a:rPr lang="de-AT" sz="3200" b="1" dirty="0">
                <a:solidFill>
                  <a:srgbClr val="C00000"/>
                </a:solidFill>
              </a:rPr>
              <a:t>Verhandlungslösungen</a:t>
            </a:r>
            <a:r>
              <a:rPr lang="de-AT" sz="3200" b="1" dirty="0"/>
              <a:t> sind </a:t>
            </a:r>
            <a:r>
              <a:rPr lang="de-AT" sz="3200" b="1" dirty="0">
                <a:solidFill>
                  <a:srgbClr val="C00000"/>
                </a:solidFill>
              </a:rPr>
              <a:t>immer besser </a:t>
            </a:r>
          </a:p>
          <a:p>
            <a:r>
              <a:rPr lang="de-AT" sz="3200" b="1" dirty="0"/>
              <a:t>	als Rechtsstreite</a:t>
            </a:r>
          </a:p>
          <a:p>
            <a:endParaRPr lang="de-AT" sz="3200" b="1" dirty="0"/>
          </a:p>
          <a:p>
            <a:pPr marL="457200" indent="-457200">
              <a:buFont typeface="Wingdings" panose="05000000000000000000" pitchFamily="2" charset="2"/>
              <a:buChar char="Ø"/>
            </a:pPr>
            <a:r>
              <a:rPr lang="de-AT" sz="3200" b="1" dirty="0"/>
              <a:t>Wenn aber </a:t>
            </a:r>
            <a:r>
              <a:rPr lang="de-AT" sz="3200" b="1" dirty="0">
                <a:solidFill>
                  <a:srgbClr val="C00000"/>
                </a:solidFill>
              </a:rPr>
              <a:t>Verträge gebrochen </a:t>
            </a:r>
            <a:r>
              <a:rPr lang="de-AT" sz="3200" b="1" dirty="0"/>
              <a:t>werden, und 	keine ernsthaften Verhandlungen geführt 	werden</a:t>
            </a:r>
            <a:r>
              <a:rPr lang="de-AT" sz="3200" b="1" dirty="0">
                <a:solidFill>
                  <a:srgbClr val="C00000"/>
                </a:solidFill>
              </a:rPr>
              <a:t>, bleibt nur der Rechtsweg</a:t>
            </a:r>
            <a:endParaRPr lang="de-AT" sz="3200" dirty="0">
              <a:solidFill>
                <a:srgbClr val="C00000"/>
              </a:solidFill>
            </a:endParaRPr>
          </a:p>
          <a:p>
            <a:endParaRPr lang="de-AT" i="1" dirty="0"/>
          </a:p>
        </p:txBody>
      </p:sp>
    </p:spTree>
    <p:extLst>
      <p:ext uri="{BB962C8B-B14F-4D97-AF65-F5344CB8AC3E}">
        <p14:creationId xmlns:p14="http://schemas.microsoft.com/office/powerpoint/2010/main" val="2827806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DEEB6835-B3D9-28E3-5F46-E107D5ADF4FF}"/>
              </a:ext>
            </a:extLst>
          </p:cNvPr>
          <p:cNvPicPr>
            <a:picLocks noChangeAspect="1"/>
          </p:cNvPicPr>
          <p:nvPr/>
        </p:nvPicPr>
        <p:blipFill>
          <a:blip r:embed="rId2"/>
          <a:stretch>
            <a:fillRect/>
          </a:stretch>
        </p:blipFill>
        <p:spPr>
          <a:xfrm>
            <a:off x="2363449" y="721961"/>
            <a:ext cx="7465101" cy="5796757"/>
          </a:xfrm>
          <a:prstGeom prst="rect">
            <a:avLst/>
          </a:prstGeom>
        </p:spPr>
      </p:pic>
    </p:spTree>
    <p:extLst>
      <p:ext uri="{BB962C8B-B14F-4D97-AF65-F5344CB8AC3E}">
        <p14:creationId xmlns:p14="http://schemas.microsoft.com/office/powerpoint/2010/main" val="3955521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B1BAE5F3-D233-8DE5-0132-2A955B3B719E}"/>
              </a:ext>
            </a:extLst>
          </p:cNvPr>
          <p:cNvSpPr txBox="1"/>
          <p:nvPr/>
        </p:nvSpPr>
        <p:spPr>
          <a:xfrm>
            <a:off x="1383890" y="487406"/>
            <a:ext cx="9424219" cy="5533566"/>
          </a:xfrm>
          <a:prstGeom prst="rect">
            <a:avLst/>
          </a:prstGeom>
          <a:noFill/>
        </p:spPr>
        <p:txBody>
          <a:bodyPr wrap="square">
            <a:spAutoFit/>
          </a:bodyPr>
          <a:lstStyle/>
          <a:p>
            <a:pPr>
              <a:lnSpc>
                <a:spcPct val="130000"/>
              </a:lnSpc>
              <a:buNone/>
            </a:pPr>
            <a:r>
              <a:rPr lang="de-AT" sz="2800" b="1" dirty="0">
                <a:solidFill>
                  <a:srgbClr val="002060"/>
                </a:solidFill>
                <a:effectLst/>
                <a:latin typeface="Helvetica" panose="020B0604020202020204" pitchFamily="34" charset="0"/>
                <a:ea typeface="Times New Roman" panose="02020603050405020304" pitchFamily="18" charset="0"/>
              </a:rPr>
              <a:t>Grammatikalische Vertragsanalyse</a:t>
            </a:r>
            <a:endParaRPr lang="de-AT" sz="2800" b="1" dirty="0">
              <a:effectLst/>
              <a:latin typeface="Times New Roman" panose="02020603050405020304" pitchFamily="18" charset="0"/>
              <a:ea typeface="Times New Roman" panose="02020603050405020304" pitchFamily="18" charset="0"/>
            </a:endParaRPr>
          </a:p>
          <a:p>
            <a:pPr>
              <a:lnSpc>
                <a:spcPct val="130000"/>
              </a:lnSpc>
              <a:buNone/>
            </a:pPr>
            <a:endParaRPr lang="de-AT" sz="1400" i="1" dirty="0">
              <a:solidFill>
                <a:srgbClr val="262626"/>
              </a:solidFill>
              <a:effectLst/>
              <a:latin typeface="Helvetica" panose="020B0604020202020204" pitchFamily="34" charset="0"/>
              <a:ea typeface="Times New Roman" panose="02020603050405020304" pitchFamily="18" charset="0"/>
            </a:endParaRPr>
          </a:p>
          <a:p>
            <a:pPr>
              <a:lnSpc>
                <a:spcPct val="130000"/>
              </a:lnSpc>
              <a:buNone/>
            </a:pPr>
            <a:r>
              <a:rPr lang="de-AT" b="1" i="1" dirty="0">
                <a:solidFill>
                  <a:srgbClr val="262626"/>
                </a:solidFill>
                <a:effectLst/>
                <a:latin typeface="Helvetica" panose="020B0604020202020204" pitchFamily="34" charset="0"/>
                <a:ea typeface="Times New Roman" panose="02020603050405020304" pitchFamily="18" charset="0"/>
              </a:rPr>
              <a:t>Wortlaut von Artikel 1 des Übergabevertrags 2004: </a:t>
            </a:r>
          </a:p>
          <a:p>
            <a:pPr>
              <a:lnSpc>
                <a:spcPct val="130000"/>
              </a:lnSpc>
              <a:buNone/>
            </a:pPr>
            <a:endParaRPr lang="de-AT" sz="1400" b="1" dirty="0">
              <a:effectLst/>
              <a:latin typeface="Times New Roman" panose="02020603050405020304" pitchFamily="18" charset="0"/>
              <a:ea typeface="Times New Roman" panose="02020603050405020304" pitchFamily="18" charset="0"/>
            </a:endParaRPr>
          </a:p>
          <a:p>
            <a:pPr>
              <a:lnSpc>
                <a:spcPct val="130000"/>
              </a:lnSpc>
              <a:buNone/>
            </a:pPr>
            <a:r>
              <a:rPr lang="de-AT" sz="2000" b="1" i="1" dirty="0">
                <a:solidFill>
                  <a:srgbClr val="EE0000"/>
                </a:solidFill>
                <a:effectLst/>
                <a:latin typeface="Helvetica" panose="020B0604020202020204" pitchFamily="34" charset="0"/>
                <a:ea typeface="Times New Roman" panose="02020603050405020304" pitchFamily="18" charset="0"/>
              </a:rPr>
              <a:t>„Sicherstellung der öffentlichen </a:t>
            </a:r>
            <a:r>
              <a:rPr lang="de-AT" sz="2000" b="1" i="1" dirty="0" err="1">
                <a:solidFill>
                  <a:srgbClr val="EE0000"/>
                </a:solidFill>
                <a:effectLst/>
                <a:latin typeface="Helvetica" panose="020B0604020202020204" pitchFamily="34" charset="0"/>
                <a:ea typeface="Times New Roman" panose="02020603050405020304" pitchFamily="18" charset="0"/>
              </a:rPr>
              <a:t>Krankenanstaltenpflege</a:t>
            </a:r>
            <a:r>
              <a:rPr lang="de-AT" sz="2000" b="1" i="1" dirty="0">
                <a:solidFill>
                  <a:srgbClr val="EE0000"/>
                </a:solidFill>
                <a:effectLst/>
                <a:latin typeface="Helvetica" panose="020B0604020202020204" pitchFamily="34" charset="0"/>
                <a:ea typeface="Times New Roman" panose="02020603050405020304" pitchFamily="18" charset="0"/>
              </a:rPr>
              <a:t>:</a:t>
            </a:r>
            <a:endParaRPr lang="de-AT" sz="2000" dirty="0">
              <a:effectLst/>
              <a:latin typeface="Times New Roman" panose="02020603050405020304" pitchFamily="18" charset="0"/>
              <a:ea typeface="Times New Roman" panose="02020603050405020304" pitchFamily="18" charset="0"/>
            </a:endParaRPr>
          </a:p>
          <a:p>
            <a:pPr>
              <a:lnSpc>
                <a:spcPct val="130000"/>
              </a:lnSpc>
              <a:buNone/>
            </a:pPr>
            <a:r>
              <a:rPr lang="de-AT" sz="2000" i="1" dirty="0">
                <a:solidFill>
                  <a:srgbClr val="262626"/>
                </a:solidFill>
                <a:effectLst/>
                <a:latin typeface="Helvetica" panose="020B0604020202020204" pitchFamily="34" charset="0"/>
                <a:ea typeface="Times New Roman" panose="02020603050405020304" pitchFamily="18" charset="0"/>
              </a:rPr>
              <a:t>Die Niederösterreichische Landesregierung wird aufgrund der </a:t>
            </a:r>
            <a:r>
              <a:rPr lang="de-AT" sz="2000" b="1" i="1" dirty="0">
                <a:solidFill>
                  <a:srgbClr val="C00000"/>
                </a:solidFill>
                <a:effectLst/>
                <a:latin typeface="Helvetica" panose="020B0604020202020204" pitchFamily="34" charset="0"/>
                <a:ea typeface="Times New Roman" panose="02020603050405020304" pitchFamily="18" charset="0"/>
              </a:rPr>
              <a:t>Verpflichtung </a:t>
            </a:r>
            <a:r>
              <a:rPr lang="de-AT" sz="2000" i="1" dirty="0">
                <a:solidFill>
                  <a:srgbClr val="262626"/>
                </a:solidFill>
                <a:effectLst/>
                <a:latin typeface="Helvetica" panose="020B0604020202020204" pitchFamily="34" charset="0"/>
                <a:ea typeface="Times New Roman" panose="02020603050405020304" pitchFamily="18" charset="0"/>
              </a:rPr>
              <a:t>des § 35 Abs. 1 NÖ KAG (LGBl. 9440 </a:t>
            </a:r>
            <a:r>
              <a:rPr lang="de-AT" sz="2000" i="1" dirty="0" err="1">
                <a:solidFill>
                  <a:srgbClr val="262626"/>
                </a:solidFill>
                <a:effectLst/>
                <a:latin typeface="Helvetica" panose="020B0604020202020204" pitchFamily="34" charset="0"/>
                <a:ea typeface="Times New Roman" panose="02020603050405020304" pitchFamily="18" charset="0"/>
              </a:rPr>
              <a:t>idgF</a:t>
            </a:r>
            <a:r>
              <a:rPr lang="de-AT" sz="2000" i="1" dirty="0">
                <a:solidFill>
                  <a:srgbClr val="262626"/>
                </a:solidFill>
                <a:effectLst/>
                <a:latin typeface="Helvetica" panose="020B0604020202020204" pitchFamily="34" charset="0"/>
                <a:ea typeface="Times New Roman" panose="02020603050405020304" pitchFamily="18" charset="0"/>
              </a:rPr>
              <a:t>) </a:t>
            </a:r>
            <a:r>
              <a:rPr lang="de-AT" sz="2000" i="1" dirty="0">
                <a:solidFill>
                  <a:srgbClr val="262626"/>
                </a:solidFill>
                <a:effectLst/>
                <a:highlight>
                  <a:srgbClr val="FFFF00"/>
                </a:highlight>
                <a:latin typeface="Helvetica" panose="020B0604020202020204" pitchFamily="34" charset="0"/>
                <a:ea typeface="Times New Roman" panose="02020603050405020304" pitchFamily="18" charset="0"/>
              </a:rPr>
              <a:t>nach Maßgabe der Vorgaben </a:t>
            </a:r>
            <a:r>
              <a:rPr lang="de-AT" sz="2000" i="1" dirty="0">
                <a:solidFill>
                  <a:srgbClr val="262626"/>
                </a:solidFill>
                <a:effectLst/>
                <a:latin typeface="Helvetica" panose="020B0604020202020204" pitchFamily="34" charset="0"/>
                <a:ea typeface="Times New Roman" panose="02020603050405020304" pitchFamily="18" charset="0"/>
              </a:rPr>
              <a:t>des Österreichischen </a:t>
            </a:r>
            <a:r>
              <a:rPr lang="de-AT" sz="2000" i="1" dirty="0" err="1">
                <a:solidFill>
                  <a:srgbClr val="262626"/>
                </a:solidFill>
                <a:effectLst/>
                <a:latin typeface="Helvetica" panose="020B0604020202020204" pitchFamily="34" charset="0"/>
                <a:ea typeface="Times New Roman" panose="02020603050405020304" pitchFamily="18" charset="0"/>
              </a:rPr>
              <a:t>Krankenanstaltenplanes</a:t>
            </a:r>
            <a:r>
              <a:rPr lang="de-AT" sz="2000" i="1" dirty="0">
                <a:solidFill>
                  <a:srgbClr val="262626"/>
                </a:solidFill>
                <a:effectLst/>
                <a:latin typeface="Helvetica" panose="020B0604020202020204" pitchFamily="34" charset="0"/>
                <a:ea typeface="Times New Roman" panose="02020603050405020304" pitchFamily="18" charset="0"/>
              </a:rPr>
              <a:t> in der jeweiligen Fassung und des Versorgungsauftrages des NÖ Gesundheits- und Sozialfonds (im Folgenden kurz: "NÖGUS") die </a:t>
            </a:r>
            <a:r>
              <a:rPr lang="de-AT" sz="2000" i="1" dirty="0">
                <a:solidFill>
                  <a:srgbClr val="C00000"/>
                </a:solidFill>
                <a:effectLst/>
                <a:latin typeface="Helvetica" panose="020B0604020202020204" pitchFamily="34" charset="0"/>
                <a:ea typeface="Times New Roman" panose="02020603050405020304" pitchFamily="18" charset="0"/>
              </a:rPr>
              <a:t>Krankenanstaltspflege für die Bevölkerung des Einzugsgebietes des Krankenhauses Gmünd </a:t>
            </a:r>
            <a:r>
              <a:rPr lang="de-AT" sz="2000" i="1" dirty="0">
                <a:solidFill>
                  <a:srgbClr val="262626"/>
                </a:solidFill>
                <a:effectLst/>
                <a:latin typeface="Helvetica" panose="020B0604020202020204" pitchFamily="34" charset="0"/>
                <a:ea typeface="Times New Roman" panose="02020603050405020304" pitchFamily="18" charset="0"/>
              </a:rPr>
              <a:t>auf einem qualitativ hochstehenden Niveau dauerhaft sicherstellen.</a:t>
            </a:r>
          </a:p>
          <a:p>
            <a:pPr>
              <a:lnSpc>
                <a:spcPct val="130000"/>
              </a:lnSpc>
              <a:buNone/>
            </a:pPr>
            <a:r>
              <a:rPr lang="de-AT" sz="2000" i="1" dirty="0">
                <a:solidFill>
                  <a:srgbClr val="262626"/>
                </a:solidFill>
                <a:effectLst/>
                <a:latin typeface="Helvetica" panose="020B0604020202020204" pitchFamily="34" charset="0"/>
                <a:ea typeface="Times New Roman" panose="02020603050405020304" pitchFamily="18" charset="0"/>
              </a:rPr>
              <a:t> </a:t>
            </a:r>
            <a:r>
              <a:rPr lang="de-AT" sz="2000" b="1" i="1" dirty="0">
                <a:solidFill>
                  <a:srgbClr val="C00000"/>
                </a:solidFill>
                <a:effectLst/>
                <a:latin typeface="Helvetica" panose="020B0604020202020204" pitchFamily="34" charset="0"/>
                <a:ea typeface="Times New Roman" panose="02020603050405020304" pitchFamily="18" charset="0"/>
              </a:rPr>
              <a:t>Dieser Sicherstellungsauftrag wird das Land NÖ dadurch entsprechen, dass am Standort Gmünd ein </a:t>
            </a:r>
            <a:r>
              <a:rPr lang="de-AT" sz="2000" b="1" i="1" dirty="0" err="1">
                <a:solidFill>
                  <a:srgbClr val="C00000"/>
                </a:solidFill>
                <a:effectLst/>
                <a:latin typeface="Helvetica" panose="020B0604020202020204" pitchFamily="34" charset="0"/>
                <a:ea typeface="Times New Roman" panose="02020603050405020304" pitchFamily="18" charset="0"/>
              </a:rPr>
              <a:t>a.ö</a:t>
            </a:r>
            <a:r>
              <a:rPr lang="de-AT" sz="2000" b="1" i="1" dirty="0">
                <a:solidFill>
                  <a:srgbClr val="C00000"/>
                </a:solidFill>
                <a:effectLst/>
                <a:latin typeface="Helvetica" panose="020B0604020202020204" pitchFamily="34" charset="0"/>
                <a:ea typeface="Times New Roman" panose="02020603050405020304" pitchFamily="18" charset="0"/>
              </a:rPr>
              <a:t>. Krankenhaus bestehen bleibt.“</a:t>
            </a:r>
            <a:endParaRPr lang="de-AT"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79319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25697-D0A1-3213-D983-B07B53736ADC}"/>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F52DA6D9-FDB5-FA3E-3B26-738ADF5D7844}"/>
              </a:ext>
            </a:extLst>
          </p:cNvPr>
          <p:cNvSpPr txBox="1"/>
          <p:nvPr/>
        </p:nvSpPr>
        <p:spPr>
          <a:xfrm>
            <a:off x="1383890" y="1414757"/>
            <a:ext cx="9424219" cy="3689343"/>
          </a:xfrm>
          <a:prstGeom prst="rect">
            <a:avLst/>
          </a:prstGeom>
          <a:noFill/>
        </p:spPr>
        <p:txBody>
          <a:bodyPr wrap="square">
            <a:spAutoFit/>
          </a:bodyPr>
          <a:lstStyle/>
          <a:p>
            <a:pPr>
              <a:lnSpc>
                <a:spcPct val="130000"/>
              </a:lnSpc>
              <a:buNone/>
            </a:pPr>
            <a:r>
              <a:rPr lang="de-AT" sz="2800" b="1" dirty="0">
                <a:solidFill>
                  <a:srgbClr val="002060"/>
                </a:solidFill>
                <a:effectLst/>
                <a:latin typeface="Helvetica" panose="020B0604020202020204" pitchFamily="34" charset="0"/>
                <a:ea typeface="Times New Roman" panose="02020603050405020304" pitchFamily="18" charset="0"/>
              </a:rPr>
              <a:t>Grammatikalische Vertragsanalyse</a:t>
            </a:r>
            <a:endParaRPr lang="de-AT" sz="2800" b="1" dirty="0">
              <a:effectLst/>
              <a:latin typeface="Times New Roman" panose="02020603050405020304" pitchFamily="18" charset="0"/>
              <a:ea typeface="Times New Roman" panose="02020603050405020304" pitchFamily="18" charset="0"/>
            </a:endParaRPr>
          </a:p>
          <a:p>
            <a:pPr>
              <a:lnSpc>
                <a:spcPct val="130000"/>
              </a:lnSpc>
              <a:buNone/>
            </a:pPr>
            <a:endParaRPr lang="de-AT" sz="1400" i="1" dirty="0">
              <a:solidFill>
                <a:srgbClr val="262626"/>
              </a:solidFill>
              <a:effectLst/>
              <a:latin typeface="Helvetica" panose="020B0604020202020204" pitchFamily="34" charset="0"/>
              <a:ea typeface="Times New Roman" panose="02020603050405020304" pitchFamily="18" charset="0"/>
            </a:endParaRPr>
          </a:p>
          <a:p>
            <a:pPr>
              <a:lnSpc>
                <a:spcPct val="130000"/>
              </a:lnSpc>
              <a:buNone/>
            </a:pPr>
            <a:r>
              <a:rPr lang="de-AT" sz="2800" b="1" i="1" dirty="0">
                <a:solidFill>
                  <a:srgbClr val="262626"/>
                </a:solidFill>
                <a:effectLst/>
                <a:latin typeface="Helvetica" panose="020B0604020202020204" pitchFamily="34" charset="0"/>
                <a:ea typeface="Times New Roman" panose="02020603050405020304" pitchFamily="18" charset="0"/>
              </a:rPr>
              <a:t>Im Artikel 6 des Übergabevertrags 2004</a:t>
            </a:r>
            <a:r>
              <a:rPr lang="de-AT" sz="2800" b="1" i="1" dirty="0">
                <a:solidFill>
                  <a:srgbClr val="262626"/>
                </a:solidFill>
                <a:latin typeface="Helvetica" panose="020B0604020202020204" pitchFamily="34" charset="0"/>
                <a:ea typeface="Times New Roman" panose="02020603050405020304" pitchFamily="18" charset="0"/>
              </a:rPr>
              <a:t>  -</a:t>
            </a:r>
            <a:r>
              <a:rPr lang="de-AT" sz="2800" dirty="0"/>
              <a:t> Pkt. 1.2</a:t>
            </a:r>
          </a:p>
          <a:p>
            <a:pPr>
              <a:lnSpc>
                <a:spcPct val="130000"/>
              </a:lnSpc>
              <a:buNone/>
            </a:pPr>
            <a:r>
              <a:rPr lang="de-AT" sz="2800" dirty="0"/>
              <a:t>(Seite 10) – ist ausdrücklich und ohne Einschränkung von einer </a:t>
            </a:r>
          </a:p>
          <a:p>
            <a:pPr>
              <a:lnSpc>
                <a:spcPct val="130000"/>
              </a:lnSpc>
              <a:buNone/>
            </a:pPr>
            <a:r>
              <a:rPr lang="de-AT" sz="2800" dirty="0"/>
              <a:t>„</a:t>
            </a:r>
            <a:r>
              <a:rPr lang="de-AT" sz="2800" b="1" dirty="0">
                <a:solidFill>
                  <a:srgbClr val="FF0000"/>
                </a:solidFill>
              </a:rPr>
              <a:t>vom Land Niederösterreich abgegebenen Standortgarantie</a:t>
            </a:r>
            <a:r>
              <a:rPr lang="de-AT" sz="2800" dirty="0"/>
              <a:t>“ die Rede.</a:t>
            </a:r>
            <a:endParaRPr lang="de-AT" sz="2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02484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1D5D5-8ED4-5E91-7BC2-89F4E7865B2C}"/>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33B9D8DB-8C46-D1C3-ADCB-0ABFE6C5840F}"/>
              </a:ext>
            </a:extLst>
          </p:cNvPr>
          <p:cNvSpPr txBox="1"/>
          <p:nvPr/>
        </p:nvSpPr>
        <p:spPr>
          <a:xfrm>
            <a:off x="1383890" y="925029"/>
            <a:ext cx="9424219" cy="5020798"/>
          </a:xfrm>
          <a:prstGeom prst="rect">
            <a:avLst/>
          </a:prstGeom>
          <a:noFill/>
        </p:spPr>
        <p:txBody>
          <a:bodyPr wrap="square">
            <a:spAutoFit/>
          </a:bodyPr>
          <a:lstStyle/>
          <a:p>
            <a:pPr>
              <a:lnSpc>
                <a:spcPct val="130000"/>
              </a:lnSpc>
              <a:buNone/>
            </a:pPr>
            <a:r>
              <a:rPr lang="de-AT" sz="2800" b="1" dirty="0">
                <a:solidFill>
                  <a:srgbClr val="002060"/>
                </a:solidFill>
                <a:effectLst/>
                <a:latin typeface="Helvetica" panose="020B0604020202020204" pitchFamily="34" charset="0"/>
                <a:ea typeface="Times New Roman" panose="02020603050405020304" pitchFamily="18" charset="0"/>
              </a:rPr>
              <a:t> </a:t>
            </a:r>
            <a:r>
              <a:rPr lang="de-AT" sz="2800" b="1" u="sng" dirty="0">
                <a:solidFill>
                  <a:srgbClr val="002060"/>
                </a:solidFill>
                <a:effectLst/>
                <a:latin typeface="Helvetica" panose="020B0604020202020204" pitchFamily="34" charset="0"/>
                <a:ea typeface="Times New Roman" panose="02020603050405020304" pitchFamily="18" charset="0"/>
              </a:rPr>
              <a:t>Historische und teleologische Vertragsanalyse</a:t>
            </a:r>
            <a:endParaRPr lang="de-AT" sz="2800" b="1" u="sng" dirty="0">
              <a:effectLst/>
              <a:latin typeface="Times New Roman" panose="02020603050405020304" pitchFamily="18" charset="0"/>
              <a:ea typeface="Times New Roman" panose="02020603050405020304" pitchFamily="18" charset="0"/>
            </a:endParaRPr>
          </a:p>
          <a:p>
            <a:pPr>
              <a:lnSpc>
                <a:spcPct val="130000"/>
              </a:lnSpc>
              <a:buNone/>
            </a:pPr>
            <a:endParaRPr lang="de-AT" sz="1400" i="1" dirty="0">
              <a:solidFill>
                <a:srgbClr val="262626"/>
              </a:solidFill>
              <a:effectLst/>
              <a:latin typeface="Helvetica" panose="020B0604020202020204" pitchFamily="34" charset="0"/>
              <a:ea typeface="Times New Roman" panose="02020603050405020304" pitchFamily="18" charset="0"/>
            </a:endParaRPr>
          </a:p>
          <a:p>
            <a:r>
              <a:rPr lang="de-AT" sz="2400" dirty="0"/>
              <a:t>Es ergibt sich klar,</a:t>
            </a:r>
          </a:p>
          <a:p>
            <a:r>
              <a:rPr lang="de-AT" sz="2400" b="1" i="1" dirty="0">
                <a:solidFill>
                  <a:srgbClr val="C00000"/>
                </a:solidFill>
                <a:latin typeface="Helvetica" panose="020B0604020202020204" pitchFamily="34" charset="0"/>
                <a:cs typeface="Helvetica" panose="020B0604020202020204" pitchFamily="34" charset="0"/>
              </a:rPr>
              <a:t>„dass die Stadt Gmünd nur deshalb bereit war, ihr Krankenhaus samt Liegenschaften und Personal abzugeben, weil das Land NÖ im Gegenzug den dauerhaften Fortbestand eines öffentlichen Krankenhauses am Standort Gmünd zugesagt hat“.</a:t>
            </a:r>
          </a:p>
          <a:p>
            <a:pPr>
              <a:lnSpc>
                <a:spcPct val="130000"/>
              </a:lnSpc>
              <a:buNone/>
            </a:pPr>
            <a:r>
              <a:rPr lang="de-DE" sz="2400" b="1" i="1" dirty="0">
                <a:solidFill>
                  <a:srgbClr val="262626"/>
                </a:solidFill>
                <a:effectLst/>
                <a:latin typeface="Helvetica" panose="020B0604020202020204" pitchFamily="34" charset="0"/>
                <a:ea typeface="Times New Roman" panose="02020603050405020304" pitchFamily="18" charset="0"/>
              </a:rPr>
              <a:t>und</a:t>
            </a:r>
          </a:p>
          <a:p>
            <a:pPr>
              <a:lnSpc>
                <a:spcPct val="130000"/>
              </a:lnSpc>
              <a:buNone/>
            </a:pPr>
            <a:r>
              <a:rPr lang="de-DE" sz="2400" b="1" i="1" dirty="0">
                <a:solidFill>
                  <a:srgbClr val="262626"/>
                </a:solidFill>
                <a:effectLst/>
                <a:latin typeface="Helvetica" panose="020B0604020202020204" pitchFamily="34" charset="0"/>
                <a:ea typeface="Times New Roman" panose="02020603050405020304" pitchFamily="18" charset="0"/>
              </a:rPr>
              <a:t>„Die </a:t>
            </a:r>
            <a:r>
              <a:rPr lang="de-DE" sz="2400" b="1" i="1" dirty="0">
                <a:effectLst/>
                <a:latin typeface="Helvetica" panose="020B0604020202020204" pitchFamily="34" charset="0"/>
                <a:ea typeface="Times New Roman" panose="02020603050405020304" pitchFamily="18" charset="0"/>
              </a:rPr>
              <a:t>Stadt wollte </a:t>
            </a:r>
            <a:r>
              <a:rPr lang="de-DE" sz="2400" b="1" i="1" dirty="0">
                <a:solidFill>
                  <a:srgbClr val="C00000"/>
                </a:solidFill>
                <a:effectLst/>
                <a:latin typeface="Helvetica" panose="020B0604020202020204" pitchFamily="34" charset="0"/>
                <a:ea typeface="Times New Roman" panose="02020603050405020304" pitchFamily="18" charset="0"/>
              </a:rPr>
              <a:t>nicht irgendeine abstrakte Sicherstellung von Gesundheitsleistungen im Waldviertel, sondern die konkrete Sicherung des Krankenhausstandorts in Gmünd.“</a:t>
            </a:r>
            <a:endParaRPr lang="de-AT" sz="2400" b="1" dirty="0">
              <a:solidFill>
                <a:srgbClr val="C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94383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15019-CED4-1733-E0B2-620E1F949B10}"/>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C59500C-B131-4736-5D63-6D3CA991A771}"/>
              </a:ext>
            </a:extLst>
          </p:cNvPr>
          <p:cNvSpPr txBox="1"/>
          <p:nvPr/>
        </p:nvSpPr>
        <p:spPr>
          <a:xfrm>
            <a:off x="1622323" y="663675"/>
            <a:ext cx="8952270" cy="5447645"/>
          </a:xfrm>
          <a:prstGeom prst="rect">
            <a:avLst/>
          </a:prstGeom>
          <a:noFill/>
        </p:spPr>
        <p:txBody>
          <a:bodyPr wrap="square">
            <a:spAutoFit/>
          </a:bodyPr>
          <a:lstStyle/>
          <a:p>
            <a:r>
              <a:rPr lang="de-DE" sz="3200" b="1" dirty="0"/>
              <a:t>Dr. Riegler  kommt im  Gutachten zum </a:t>
            </a:r>
            <a:r>
              <a:rPr lang="de-DE" sz="3200" b="1" dirty="0">
                <a:solidFill>
                  <a:srgbClr val="C00000"/>
                </a:solidFill>
              </a:rPr>
              <a:t>Ergebnis</a:t>
            </a:r>
            <a:r>
              <a:rPr lang="de-DE" sz="3200" b="1" dirty="0"/>
              <a:t>,</a:t>
            </a:r>
          </a:p>
          <a:p>
            <a:r>
              <a:rPr lang="de-DE" sz="3200" b="1" dirty="0"/>
              <a:t>dass…</a:t>
            </a:r>
          </a:p>
          <a:p>
            <a:endParaRPr lang="de-DE" sz="3200" dirty="0"/>
          </a:p>
          <a:p>
            <a:r>
              <a:rPr lang="de-DE" sz="2800" dirty="0"/>
              <a:t>„</a:t>
            </a:r>
            <a:r>
              <a:rPr lang="de-DE" sz="2800" b="1" i="1" dirty="0"/>
              <a:t>der </a:t>
            </a:r>
            <a:r>
              <a:rPr lang="de-DE" sz="2800" b="1" i="1" dirty="0">
                <a:solidFill>
                  <a:srgbClr val="C00000"/>
                </a:solidFill>
              </a:rPr>
              <a:t>Zweck des Vertrages eindeutig </a:t>
            </a:r>
            <a:r>
              <a:rPr lang="de-DE" sz="2800" b="1" i="1" dirty="0"/>
              <a:t>darin lag, den Fortbestand eines vollwertigen öffentlichen Krankenhauses in Gmünd dauerhaft zu sichern</a:t>
            </a:r>
            <a:r>
              <a:rPr lang="de-DE" sz="2800" i="1" dirty="0"/>
              <a:t>. </a:t>
            </a:r>
            <a:r>
              <a:rPr lang="de-DE" sz="2800" b="1" i="1" dirty="0">
                <a:solidFill>
                  <a:srgbClr val="C00000"/>
                </a:solidFill>
              </a:rPr>
              <a:t>Weder der Vertragswortlaut noch die Entstehungsgeschichte enthalten einen Änderungsvorbehalt,</a:t>
            </a:r>
            <a:r>
              <a:rPr lang="de-DE" sz="2800" b="1" i="1" dirty="0"/>
              <a:t> der das Land berechtigen würde, die Standortgarantie einseitig zu beseitigen oder auf eine bloß funktionale, standortunabhängige Sicherstellung der Versorgung umzudeuten.“</a:t>
            </a:r>
            <a:r>
              <a:rPr lang="de-DE" sz="2800" dirty="0"/>
              <a:t> </a:t>
            </a:r>
            <a:endParaRPr lang="de-AT" sz="2800" dirty="0"/>
          </a:p>
        </p:txBody>
      </p:sp>
    </p:spTree>
    <p:extLst>
      <p:ext uri="{BB962C8B-B14F-4D97-AF65-F5344CB8AC3E}">
        <p14:creationId xmlns:p14="http://schemas.microsoft.com/office/powerpoint/2010/main" val="125294514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902</Words>
  <Application>Microsoft Macintosh PowerPoint</Application>
  <PresentationFormat>Breitbild</PresentationFormat>
  <Paragraphs>86</Paragraphs>
  <Slides>18</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18</vt:i4>
      </vt:variant>
    </vt:vector>
  </HeadingPairs>
  <TitlesOfParts>
    <vt:vector size="25" baseType="lpstr">
      <vt:lpstr>Aptos</vt:lpstr>
      <vt:lpstr>Aptos Display</vt:lpstr>
      <vt:lpstr>Arial</vt:lpstr>
      <vt:lpstr>Helvetica</vt:lpstr>
      <vt:lpstr>Times New Roman</vt:lpstr>
      <vt:lpstr>Wingdings</vt:lpstr>
      <vt:lpstr>Office</vt:lpstr>
      <vt:lpstr>        Ist eine  Standortgarantie wirklich eine Standortgarantie?   Rechtsgutachten von Dr. Lorenz E. Riegler</vt:lpstr>
      <vt:lpstr>Dr. Lorenz E. Riegler, Rechtsanwalt und Gastprofessor für öffentliches Recht an der TU Wien, war auch mehrmals als Rechtsexperte in der ORF-Sendung „Bürgeranwalt“</vt:lpstr>
      <vt:lpstr> </vt:lpstr>
      <vt:lpstr>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 </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christian oberlechner</dc:creator>
  <cp:lastModifiedBy>christian oberlechner</cp:lastModifiedBy>
  <cp:revision>2</cp:revision>
  <dcterms:created xsi:type="dcterms:W3CDTF">2026-06-20T05:08:13Z</dcterms:created>
  <dcterms:modified xsi:type="dcterms:W3CDTF">2026-06-20T05:09:52Z</dcterms:modified>
</cp:coreProperties>
</file>